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charts/chart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7.xml" ContentType="application/vnd.openxmlformats-officedocument.presentationml.notesSlide+xml"/>
  <Override PartName="/ppt/charts/chart8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8.xml" ContentType="application/vnd.openxmlformats-officedocument.presentationml.notes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notesSlides/notesSlide9.xml" ContentType="application/vnd.openxmlformats-officedocument.presentationml.notesSlide+xml"/>
  <Override PartName="/ppt/charts/chart12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3.xml" ContentType="application/vnd.openxmlformats-officedocument.drawingml.chart+xml"/>
  <Override PartName="/ppt/notesSlides/notesSlide10.xml" ContentType="application/vnd.openxmlformats-officedocument.presentationml.notesSlide+xml"/>
  <Override PartName="/ppt/charts/chart14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5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1.xml" ContentType="application/vnd.openxmlformats-officedocument.presentationml.notesSlide+xml"/>
  <Override PartName="/ppt/charts/chart16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2.xml" ContentType="application/vnd.openxmlformats-officedocument.presentationml.notesSlide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1.xml" ContentType="application/vnd.openxmlformats-officedocument.drawingml.chartshapes+xml"/>
  <Override PartName="/ppt/notesSlides/notesSlide13.xml" ContentType="application/vnd.openxmlformats-officedocument.presentationml.notesSlide+xml"/>
  <Override PartName="/ppt/charts/chart20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rawings/drawing2.xml" ContentType="application/vnd.openxmlformats-officedocument.drawingml.chartshapes+xml"/>
  <Override PartName="/ppt/charts/chart21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drawings/drawing3.xml" ContentType="application/vnd.openxmlformats-officedocument.drawingml.chartshape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16.xml" ContentType="application/vnd.openxmlformats-officedocument.presentationml.notesSlide+xml"/>
  <Override PartName="/ppt/charts/chart2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2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17.xml" ContentType="application/vnd.openxmlformats-officedocument.presentationml.notesSlide+xml"/>
  <Override PartName="/ppt/charts/chart2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18.xml" ContentType="application/vnd.openxmlformats-officedocument.presentationml.notesSlide+xml"/>
  <Override PartName="/ppt/charts/chart2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drawings/drawing4.xml" ContentType="application/vnd.openxmlformats-officedocument.drawingml.chartshapes+xml"/>
  <Override PartName="/ppt/notesSlides/notesSlide19.xml" ContentType="application/vnd.openxmlformats-officedocument.presentationml.notesSlide+xml"/>
  <Override PartName="/ppt/charts/chart2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2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  <p:sldMasterId id="2147483661" r:id="rId2"/>
  </p:sldMasterIdLst>
  <p:notesMasterIdLst>
    <p:notesMasterId r:id="rId29"/>
  </p:notesMasterIdLst>
  <p:sldIdLst>
    <p:sldId id="256" r:id="rId3"/>
    <p:sldId id="259" r:id="rId4"/>
    <p:sldId id="305" r:id="rId5"/>
    <p:sldId id="408" r:id="rId6"/>
    <p:sldId id="409" r:id="rId7"/>
    <p:sldId id="410" r:id="rId8"/>
    <p:sldId id="411" r:id="rId9"/>
    <p:sldId id="356" r:id="rId10"/>
    <p:sldId id="304" r:id="rId11"/>
    <p:sldId id="273" r:id="rId12"/>
    <p:sldId id="393" r:id="rId13"/>
    <p:sldId id="396" r:id="rId14"/>
    <p:sldId id="398" r:id="rId15"/>
    <p:sldId id="424" r:id="rId16"/>
    <p:sldId id="430" r:id="rId17"/>
    <p:sldId id="407" r:id="rId18"/>
    <p:sldId id="429" r:id="rId19"/>
    <p:sldId id="399" r:id="rId20"/>
    <p:sldId id="394" r:id="rId21"/>
    <p:sldId id="404" r:id="rId22"/>
    <p:sldId id="412" r:id="rId23"/>
    <p:sldId id="431" r:id="rId24"/>
    <p:sldId id="432" r:id="rId25"/>
    <p:sldId id="402" r:id="rId26"/>
    <p:sldId id="415" r:id="rId27"/>
    <p:sldId id="427" r:id="rId28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A7D7F7"/>
    <a:srgbClr val="9C4CEC"/>
    <a:srgbClr val="F0F0FA"/>
    <a:srgbClr val="F9F9FD"/>
    <a:srgbClr val="EDEDF9"/>
    <a:srgbClr val="EEF8E4"/>
    <a:srgbClr val="ABE9FF"/>
    <a:srgbClr val="E2E2F6"/>
    <a:srgbClr val="DAEF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17" autoAdjust="0"/>
  </p:normalViewPr>
  <p:slideViewPr>
    <p:cSldViewPr snapToGrid="0">
      <p:cViewPr varScale="1">
        <p:scale>
          <a:sx n="110" d="100"/>
          <a:sy n="110" d="100"/>
        </p:scale>
        <p:origin x="1644" y="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2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3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4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5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6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8.xlsx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9.xlsx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0.xlsx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chartUserShapes" Target="../drawings/drawing2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1.xlsx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chartUserShapes" Target="../drawings/drawing3.xm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2.xlsx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3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4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5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6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7.xlsx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chartUserShapes" Target="../drawings/drawing4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8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9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8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367639693360278E-2"/>
          <c:y val="0"/>
          <c:w val="0.88053235608259095"/>
          <c:h val="0.900463172934243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Показатели аварийности
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12000000"/>
              </a:lightRig>
            </a:scene3d>
            <a:sp3d prstMaterial="powder"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5500" dist="38100" dir="5400000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12000000"/>
                </a:lightRig>
              </a:scene3d>
              <a:sp3d prstMaterial="powder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937-4980-8D82-5A545D1CA82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5500" dist="38100" dir="5400000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12000000"/>
                </a:lightRig>
              </a:scene3d>
              <a:sp3d prstMaterial="powder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937-4980-8D82-5A545D1CA827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5500" dist="38100" dir="5400000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12000000"/>
                </a:lightRig>
              </a:scene3d>
              <a:sp3d prstMaterial="powder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937-4980-8D82-5A545D1CA827}"/>
              </c:ext>
            </c:extLst>
          </c:dPt>
          <c:dLbls>
            <c:dLbl>
              <c:idx val="0"/>
              <c:layout>
                <c:manualLayout>
                  <c:x val="3.2660980055713995E-3"/>
                  <c:y val="-3.758689835919873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937-4980-8D82-5A545D1CA827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266216638449075E-3"/>
                  <c:y val="-2.602169886406064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F937-4980-8D82-5A545D1CA827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 smtClean="0"/>
                      <a:t>0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6 месяцев 2026 года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F937-4980-8D82-5A545D1CA82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556875504"/>
        <c:axId val="556875896"/>
      </c:barChart>
      <c:catAx>
        <c:axId val="5568755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556875896"/>
        <c:crosses val="autoZero"/>
        <c:auto val="1"/>
        <c:lblAlgn val="ctr"/>
        <c:lblOffset val="100"/>
        <c:noMultiLvlLbl val="0"/>
      </c:catAx>
      <c:valAx>
        <c:axId val="55687589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56875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408624733009612E-2"/>
          <c:y val="6.1466632572314044E-2"/>
          <c:w val="0.87667350391585896"/>
          <c:h val="0.7010011317281561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3.0831624021035245E-2"/>
                  <c:y val="-9.40955733538114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C02E-42C6-9837-E0E4AD430BD6}"/>
                </c:ext>
                <c:ext xmlns:c15="http://schemas.microsoft.com/office/drawing/2012/chart" uri="{CE6537A1-D6FC-4f65-9D91-7224C49458BB}">
                  <c15:layout>
                    <c:manualLayout>
                      <c:w val="0.31095094262669548"/>
                      <c:h val="0.18299982441946164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200"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нарушений/ на 1 проверку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02E-42C6-9837-E0E4AD430BD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02E-42C6-9837-E0E4AD430BD6}"/>
              </c:ext>
            </c:extLst>
          </c:dPt>
          <c:dLbls>
            <c:dLbl>
              <c:idx val="0"/>
              <c:layout>
                <c:manualLayout>
                  <c:x val="6.4979468389529768E-2"/>
                  <c:y val="-3.229767703990034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6DB5FF1-A81F-428B-ACAD-3A771A40D04E}" type="VALUE">
                      <a:rPr lang="en-US" sz="2200"/>
                      <a:pPr>
                        <a:defRPr sz="1197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C02E-42C6-9837-E0E4AD430BD6}"/>
                </c:ext>
                <c:ext xmlns:c15="http://schemas.microsoft.com/office/drawing/2012/chart" uri="{CE6537A1-D6FC-4f65-9D91-7224C49458BB}">
                  <c15:layout>
                    <c:manualLayout>
                      <c:w val="0.26509590908268305"/>
                      <c:h val="9.7390464497910917E-2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нарушений/ на 1 проверку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02E-42C6-9837-E0E4AD430B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8"/>
        <c:gapDepth val="43"/>
        <c:shape val="box"/>
        <c:axId val="114521216"/>
        <c:axId val="114521608"/>
        <c:axId val="0"/>
      </c:bar3DChart>
      <c:catAx>
        <c:axId val="114521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14521608"/>
        <c:crosses val="autoZero"/>
        <c:auto val="1"/>
        <c:lblAlgn val="ctr"/>
        <c:lblOffset val="100"/>
        <c:noMultiLvlLbl val="0"/>
      </c:catAx>
      <c:valAx>
        <c:axId val="114521608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14521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10918676460397"/>
          <c:y val="0.91908184015932926"/>
          <c:w val="0.69539282402227121"/>
          <c:h val="8.091815984067074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2636960170914083E-2"/>
          <c:y val="3.7562932027494882E-2"/>
          <c:w val="0.91472607965817188"/>
          <c:h val="0.6808538213090722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3634498932038445E-2"/>
                  <c:y val="-5.721693822495874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22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CB89-4997-BA58-95402E011B7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выявлено нарушений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671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B89-4997-BA58-95402E011B7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CB89-4997-BA58-95402E011B75}"/>
              </c:ext>
            </c:extLst>
          </c:dPt>
          <c:dLbls>
            <c:dLbl>
              <c:idx val="0"/>
              <c:layout>
                <c:manualLayout>
                  <c:x val="8.0067144819166797E-2"/>
                  <c:y val="-3.414812002499536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CB89-4997-BA58-95402E011B75}"/>
                </c:ext>
                <c:ext xmlns:c15="http://schemas.microsoft.com/office/drawing/2012/chart" uri="{CE6537A1-D6FC-4f65-9D91-7224C49458BB}">
                  <c15:layout>
                    <c:manualLayout>
                      <c:w val="0.2275455516557302"/>
                      <c:h val="0.11470353516395936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выявлено нарушений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868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B89-4997-BA58-95402E011B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8"/>
        <c:gapDepth val="43"/>
        <c:shape val="box"/>
        <c:axId val="114519256"/>
        <c:axId val="114518472"/>
        <c:axId val="0"/>
      </c:bar3DChart>
      <c:catAx>
        <c:axId val="114519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14518472"/>
        <c:crosses val="autoZero"/>
        <c:auto val="1"/>
        <c:lblAlgn val="ctr"/>
        <c:lblOffset val="100"/>
        <c:noMultiLvlLbl val="0"/>
      </c:catAx>
      <c:valAx>
        <c:axId val="114518472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14519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Основания проведения внеплановых проверок</a:t>
            </a:r>
          </a:p>
        </c:rich>
      </c:tx>
      <c:layout>
        <c:manualLayout>
          <c:xMode val="edge"/>
          <c:yMode val="edge"/>
          <c:x val="0.1022502800492717"/>
          <c:y val="1.15597013310772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Основания проведения внеплановых проверок</c:v>
                </c:pt>
              </c:strCache>
            </c:strRef>
          </c:tx>
          <c:spPr>
            <a:solidFill>
              <a:srgbClr val="B9E3E5"/>
            </a:solidFill>
          </c:spPr>
          <c:dPt>
            <c:idx val="0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5F7-4EE1-B64A-5AAFF8AF9ED4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5F7-4EE1-B64A-5AAFF8AF9ED4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5F7-4EE1-B64A-5AAFF8AF9ED4}"/>
              </c:ext>
            </c:extLst>
          </c:dPt>
          <c:dPt>
            <c:idx val="3"/>
            <c:bubble3D val="0"/>
            <c:spPr>
              <a:solidFill>
                <a:srgbClr val="B9E3E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5F7-4EE1-B64A-5AAFF8AF9ED4}"/>
              </c:ext>
            </c:extLst>
          </c:dPt>
          <c:dPt>
            <c:idx val="4"/>
            <c:bubble3D val="0"/>
            <c:spPr>
              <a:solidFill>
                <a:srgbClr val="B9E3E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C5F7-4EE1-B64A-5AAFF8AF9ED4}"/>
              </c:ext>
            </c:extLst>
          </c:dPt>
          <c:dPt>
            <c:idx val="5"/>
            <c:bubble3D val="0"/>
            <c:spPr>
              <a:solidFill>
                <a:srgbClr val="B9E3E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C5F7-4EE1-B64A-5AAFF8AF9ED4}"/>
              </c:ext>
            </c:extLst>
          </c:dPt>
          <c:dLbls>
            <c:dLbl>
              <c:idx val="0"/>
              <c:layout>
                <c:manualLayout>
                  <c:x val="0.29520722032881275"/>
                  <c:y val="-0.32157579613685172"/>
                </c:manualLayout>
              </c:layout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86E371A8-8BEA-4063-AA16-823B447C0987}" type="CATEGORYNAME">
                      <a:rPr lang="ru-RU" sz="1600"/>
                      <a:pPr>
                        <a:defRPr sz="1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r>
                      <a:rPr lang="ru-RU" sz="1600" baseline="0" dirty="0"/>
                      <a:t>
</a:t>
                    </a:r>
                    <a:r>
                      <a:rPr lang="ru-RU" sz="1600" baseline="0" dirty="0" smtClean="0"/>
                      <a:t>96%</a:t>
                    </a:r>
                  </a:p>
                </c:rich>
              </c:tx>
              <c:spPr>
                <a:solidFill>
                  <a:srgbClr val="FFFFFF"/>
                </a:solidFill>
                <a:ln w="9525" cap="flat" cmpd="sng" algn="ctr">
                  <a:solidFill>
                    <a:srgbClr val="000000">
                      <a:lumMod val="25000"/>
                      <a:lumOff val="7500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C5F7-4EE1-B64A-5AAFF8AF9ED4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113146"/>
                        <a:gd name="adj2" fmla="val 32619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4541181955494254"/>
                      <c:h val="0.1633298069942874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0.22716817572841627"/>
                  <c:y val="0.12466374475789846"/>
                </c:manualLayout>
              </c:layout>
              <c:spPr>
                <a:solidFill>
                  <a:srgbClr val="FFFFFF"/>
                </a:solidFill>
                <a:ln w="9525" cap="flat" cmpd="sng" algn="ctr">
                  <a:solidFill>
                    <a:srgbClr val="000000">
                      <a:lumMod val="25000"/>
                      <a:lumOff val="7500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C5F7-4EE1-B64A-5AAFF8AF9ED4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175396"/>
                        <a:gd name="adj2" fmla="val 31277"/>
                      </a:avLst>
                    </a:prstGeom>
                    <a:noFill/>
                    <a:ln>
                      <a:noFill/>
                    </a:ln>
                  </c15:spPr>
                </c:ext>
              </c:extLst>
            </c:dLbl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C5F7-4EE1-B64A-5AAFF8AF9ED4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8.3810828545080512E-2"/>
                  <c:y val="6.8075075196140977E-2"/>
                </c:manualLayout>
              </c:layout>
              <c:spPr>
                <a:solidFill>
                  <a:srgbClr val="FFFFFF"/>
                </a:solidFill>
                <a:ln w="9525" cap="flat" cmpd="sng" algn="ctr">
                  <a:solidFill>
                    <a:srgbClr val="000000">
                      <a:lumMod val="25000"/>
                      <a:lumOff val="7500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C5F7-4EE1-B64A-5AAFF8AF9ED4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118168"/>
                        <a:gd name="adj2" fmla="val -7130"/>
                      </a:avLst>
                    </a:prstGeom>
                    <a:noFill/>
                    <a:ln>
                      <a:noFill/>
                    </a:ln>
                  </c15:spPr>
                </c:ext>
              </c:extLst>
            </c:dLbl>
            <c:dLbl>
              <c:idx val="4"/>
              <c:layout>
                <c:manualLayout>
                  <c:x val="-8.1305419592821171E-2"/>
                  <c:y val="1.624867661803165E-2"/>
                </c:manualLayout>
              </c:layout>
              <c:spPr>
                <a:solidFill>
                  <a:srgbClr val="FFFFFF"/>
                </a:solidFill>
                <a:ln w="9525" cap="flat" cmpd="sng" algn="ctr">
                  <a:solidFill>
                    <a:srgbClr val="000000">
                      <a:lumMod val="25000"/>
                      <a:lumOff val="7500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C5F7-4EE1-B64A-5AAFF8AF9ED4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188935"/>
                        <a:gd name="adj2" fmla="val 66454"/>
                      </a:avLst>
                    </a:prstGeom>
                    <a:noFill/>
                    <a:ln>
                      <a:noFill/>
                    </a:ln>
                  </c15:spPr>
                </c:ext>
              </c:extLst>
            </c:dLbl>
            <c:dLbl>
              <c:idx val="5"/>
              <c:layout>
                <c:manualLayout>
                  <c:x val="0.46851227273857543"/>
                  <c:y val="9.2033068967351001E-2"/>
                </c:manualLayout>
              </c:layout>
              <c:spPr>
                <a:xfrm>
                  <a:off x="4496709" y="279400"/>
                  <a:ext cx="1677244" cy="761200"/>
                </a:xfrm>
                <a:solidFill>
                  <a:srgbClr val="FFFFFF"/>
                </a:solidFill>
                <a:ln w="9525" cap="flat" cmpd="sng" algn="ctr">
                  <a:solidFill>
                    <a:srgbClr val="000000">
                      <a:lumMod val="25000"/>
                      <a:lumOff val="7500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C5F7-4EE1-B64A-5AAFF8AF9ED4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125721"/>
                        <a:gd name="adj2" fmla="val 78084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478724787779906"/>
                      <c:h val="0.1667811844882105"/>
                    </c:manualLayout>
                  </c15:layout>
                </c:ext>
              </c:extLst>
            </c:dLbl>
            <c:spPr>
              <a:solidFill>
                <a:srgbClr val="FFFFFF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Лист1!$A$2:$A$3</c:f>
              <c:strCache>
                <c:ptCount val="2"/>
                <c:pt idx="0">
                  <c:v>документарные проверки</c:v>
                </c:pt>
                <c:pt idx="1">
                  <c:v>выездные проверки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659</c:v>
                </c:pt>
                <c:pt idx="1">
                  <c:v>30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C5F7-4EE1-B64A-5AAFF8AF9E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800" b="1" i="0" u="none" strike="noStrike" kern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5.7768691128245279E-3"/>
          <c:y val="0.66336100425775124"/>
          <c:w val="0.29781579762945193"/>
          <c:h val="0.2984787109326800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Внеплановые проверки (всего)</a:t>
            </a:r>
          </a:p>
        </c:rich>
      </c:tx>
      <c:layout>
        <c:manualLayout>
          <c:xMode val="edge"/>
          <c:yMode val="edge"/>
          <c:x val="0.12513314106085577"/>
          <c:y val="7.8695894394137461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1661089675883957"/>
          <c:y val="0.26571882032577787"/>
          <c:w val="0.76859587682353692"/>
          <c:h val="0.6705501343642028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2C9E-4510-BD04-54C91CCFECB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1"/>
                <c:pt idx="0">
                  <c:v>105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C9E-4510-BD04-54C91CCFECB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Лист1!$C$2:$C$5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C9E-4510-BD04-54C91CCFECBB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200" b="1">
                    <a:solidFill>
                      <a:schemeClr val="tx1"/>
                    </a:solidFill>
                    <a:latin typeface="+mn-lt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1"/>
                <c:pt idx="0">
                  <c:v>689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2C9E-4510-BD04-54C91CCFEC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7295088"/>
        <c:axId val="317294304"/>
      </c:barChart>
      <c:catAx>
        <c:axId val="31729508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17294304"/>
        <c:crosses val="autoZero"/>
        <c:auto val="1"/>
        <c:lblAlgn val="ctr"/>
        <c:lblOffset val="100"/>
        <c:noMultiLvlLbl val="0"/>
      </c:catAx>
      <c:valAx>
        <c:axId val="31729430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172950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752718791634543"/>
          <c:y val="0.95269296010569515"/>
          <c:w val="0.55987996555182962"/>
          <c:h val="4.73070398943048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739-4C80-97E2-1BA6EA6C4289}"/>
              </c:ext>
            </c:extLst>
          </c:dPt>
          <c:dLbls>
            <c:dLbl>
              <c:idx val="0"/>
              <c:layout>
                <c:manualLayout>
                  <c:x val="0"/>
                  <c:y val="-6.52985074626865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D739-4C80-97E2-1BA6EA6C428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нарушений/ на проверку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42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739-4C80-97E2-1BA6EA6C428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D739-4C80-97E2-1BA6EA6C4289}"/>
              </c:ext>
            </c:extLst>
          </c:dPt>
          <c:dLbls>
            <c:dLbl>
              <c:idx val="0"/>
              <c:layout>
                <c:manualLayout>
                  <c:x val="4.4811245858488141E-2"/>
                  <c:y val="-5.59701492537313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D739-4C80-97E2-1BA6EA6C428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нарушений/ на проверку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D739-4C80-97E2-1BA6EA6C42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17293912"/>
        <c:axId val="127923352"/>
        <c:axId val="0"/>
      </c:bar3DChart>
      <c:catAx>
        <c:axId val="317293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27923352"/>
        <c:crosses val="autoZero"/>
        <c:auto val="1"/>
        <c:lblAlgn val="ctr"/>
        <c:lblOffset val="100"/>
        <c:noMultiLvlLbl val="0"/>
      </c:catAx>
      <c:valAx>
        <c:axId val="127923352"/>
        <c:scaling>
          <c:orientation val="minMax"/>
          <c:min val="3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17293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299568199812017"/>
          <c:y val="0.90389024366357196"/>
          <c:w val="0.48097530550222928"/>
          <c:h val="8.0562492654836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7235094560957002E-2"/>
                  <c:y val="-4.9751243781094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A838-4F5C-9F6F-3A55F8727EAD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проверок/ чел. в месяц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838-4F5C-9F6F-3A55F8727EA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5.8599321507253797E-2"/>
                  <c:y val="-5.28606965174129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A838-4F5C-9F6F-3A55F8727EAD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проверок/ чел. в месяц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A838-4F5C-9F6F-3A55F8727E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7922960"/>
        <c:axId val="127924528"/>
        <c:axId val="0"/>
      </c:bar3DChart>
      <c:catAx>
        <c:axId val="127922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27924528"/>
        <c:crosses val="autoZero"/>
        <c:auto val="1"/>
        <c:lblAlgn val="ctr"/>
        <c:lblOffset val="100"/>
        <c:noMultiLvlLbl val="0"/>
      </c:catAx>
      <c:valAx>
        <c:axId val="127924528"/>
        <c:scaling>
          <c:orientation val="minMax"/>
          <c:min val="3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279229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759933046407457"/>
          <c:y val="0.90766100599365374"/>
          <c:w val="0.42760242463853121"/>
          <c:h val="7.368227758843577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6130412408107815E-2"/>
          <c:y val="0"/>
          <c:w val="0.98386958759189214"/>
          <c:h val="0.8410222464307703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Костромская область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E95-4ED2-A85E-74761D5B57FD}"/>
              </c:ext>
            </c:extLst>
          </c:dPt>
          <c:dPt>
            <c:idx val="1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E95-4ED2-A85E-74761D5B57FD}"/>
              </c:ext>
            </c:extLst>
          </c:dPt>
          <c:dLbls>
            <c:dLbl>
              <c:idx val="0"/>
              <c:layout>
                <c:manualLayout>
                  <c:x val="3.5416666666666666E-2"/>
                  <c:y val="-7.187499999999999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7E95-4ED2-A85E-74761D5B57FD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6085879091369698"/>
                  <c:y val="-3.644028693835396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7E95-4ED2-A85E-74761D5B57FD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4999999999999849E-2"/>
                  <c:y val="-6.87500000000000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7E95-4ED2-A85E-74761D5B57FD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количество протоколов в отношении ЮЛ</c:v>
                </c:pt>
                <c:pt idx="1">
                  <c:v>количество протоколов в отношении ДЛ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</c:v>
                </c:pt>
                <c:pt idx="1">
                  <c:v>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7E95-4ED2-A85E-74761D5B57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05804160"/>
        <c:axId val="305803768"/>
        <c:axId val="0"/>
      </c:bar3DChart>
      <c:catAx>
        <c:axId val="305804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t" anchorCtr="1"/>
          <a:lstStyle/>
          <a:p>
            <a:pPr>
              <a:defRPr sz="1800" b="1" i="0" u="none" strike="noStrike" kern="120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05803768"/>
        <c:crosses val="autoZero"/>
        <c:auto val="1"/>
        <c:lblAlgn val="ctr"/>
        <c:lblOffset val="100"/>
        <c:noMultiLvlLbl val="0"/>
      </c:catAx>
      <c:valAx>
        <c:axId val="305803768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05804160"/>
        <c:crossesAt val="1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Предупреждения</a:t>
            </a:r>
          </a:p>
        </c:rich>
      </c:tx>
      <c:layout>
        <c:manualLayout>
          <c:xMode val="edge"/>
          <c:yMode val="edge"/>
          <c:x val="0.14730375713462721"/>
          <c:y val="2.4182264090997125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0070C0"/>
            </a:solidFill>
            <a:ln w="12700">
              <a:solidFill>
                <a:schemeClr val="accent1"/>
              </a:solidFill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9.3949132508490615E-3"/>
                  <c:y val="-8.107722873973681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FCA0-4B7B-A98F-90CE7A12A0C1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cs typeface="Arial" panose="020B0604020202020204" pitchFamily="34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предупреждения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CA0-4B7B-A98F-90CE7A12A0C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rgbClr val="C00000"/>
            </a:solidFill>
            <a:ln w="12700">
              <a:solidFill>
                <a:srgbClr val="00B0F0"/>
              </a:solidFill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.11171820830643825"/>
                  <c:y val="-8.948797796013761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CA0-4B7B-A98F-90CE7A12A0C1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предупреждения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CA0-4B7B-A98F-90CE7A12A0C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05804552"/>
        <c:axId val="305805336"/>
      </c:barChart>
      <c:catAx>
        <c:axId val="3058045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305805336"/>
        <c:crosses val="autoZero"/>
        <c:auto val="1"/>
        <c:lblAlgn val="ctr"/>
        <c:lblOffset val="100"/>
        <c:noMultiLvlLbl val="0"/>
      </c:catAx>
      <c:valAx>
        <c:axId val="305805336"/>
        <c:scaling>
          <c:orientation val="minMax"/>
          <c:max val="3"/>
          <c:min val="0"/>
        </c:scaling>
        <c:delete val="1"/>
        <c:axPos val="l"/>
        <c:numFmt formatCode="General" sourceLinked="1"/>
        <c:majorTickMark val="none"/>
        <c:minorTickMark val="none"/>
        <c:tickLblPos val="nextTo"/>
        <c:crossAx val="305804552"/>
        <c:crosses val="autoZero"/>
        <c:crossBetween val="between"/>
        <c:majorUnit val="1"/>
        <c:minorUnit val="0.1"/>
      </c:valAx>
      <c:spPr>
        <a:noFill/>
        <a:ln>
          <a:noFill/>
        </a:ln>
        <a:effectLst/>
        <a:sp3d/>
      </c:spPr>
    </c:plotArea>
    <c:legend>
      <c:legendPos val="b"/>
      <c:layout>
        <c:manualLayout>
          <c:xMode val="edge"/>
          <c:yMode val="edge"/>
          <c:x val="0.11950083984080165"/>
          <c:y val="0.9055175687549849"/>
          <c:w val="0.80684906444906546"/>
          <c:h val="5.25727666708742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0" i="0" u="none" strike="noStrike" kern="1200" spc="0" baseline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ВЗД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0070C0"/>
            </a:solidFill>
            <a:ln w="12700">
              <a:solidFill>
                <a:schemeClr val="accent1"/>
              </a:solidFill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6.0863676863676863E-3"/>
                  <c:y val="3.269330807756708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5CE9-4550-99F6-16514AD9A08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предупреждения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CE9-4550-99F6-16514AD9A08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rgbClr val="C00000"/>
            </a:solidFill>
            <a:ln w="12700">
              <a:solidFill>
                <a:srgbClr val="00B0F0"/>
              </a:solidFill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7.8302108702108589E-2"/>
                  <c:y val="-2.039831919155006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5CE9-4550-99F6-16514AD9A08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предупреждения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5CE9-4550-99F6-16514AD9A08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562778664"/>
        <c:axId val="562780232"/>
      </c:barChart>
      <c:catAx>
        <c:axId val="5627786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562780232"/>
        <c:crosses val="autoZero"/>
        <c:auto val="1"/>
        <c:lblAlgn val="ctr"/>
        <c:lblOffset val="100"/>
        <c:noMultiLvlLbl val="0"/>
      </c:catAx>
      <c:valAx>
        <c:axId val="562780232"/>
        <c:scaling>
          <c:orientation val="minMax"/>
          <c:max val="8"/>
          <c:min val="0"/>
        </c:scaling>
        <c:delete val="1"/>
        <c:axPos val="l"/>
        <c:numFmt formatCode="General" sourceLinked="1"/>
        <c:majorTickMark val="none"/>
        <c:minorTickMark val="none"/>
        <c:tickLblPos val="nextTo"/>
        <c:crossAx val="562778664"/>
        <c:crosses val="autoZero"/>
        <c:crossBetween val="between"/>
        <c:majorUnit val="1"/>
        <c:minorUnit val="0.1"/>
      </c:valAx>
      <c:spPr>
        <a:noFill/>
        <a:ln>
          <a:noFill/>
        </a:ln>
        <a:effectLst/>
        <a:sp3d/>
      </c:spPr>
    </c:plotArea>
    <c:legend>
      <c:legendPos val="b"/>
      <c:layout>
        <c:manualLayout>
          <c:xMode val="edge"/>
          <c:yMode val="edge"/>
          <c:x val="0.11950083984080165"/>
          <c:y val="0.9055175687549849"/>
          <c:w val="0.80684906444906546"/>
          <c:h val="5.25727666708742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849317556842319"/>
          <c:y val="0.1384196000214214"/>
          <c:w val="0.8315069444444444"/>
          <c:h val="0.7544244903610414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62779056"/>
        <c:axId val="562781408"/>
      </c:barChart>
      <c:catAx>
        <c:axId val="5627790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62781408"/>
        <c:crosses val="autoZero"/>
        <c:auto val="1"/>
        <c:lblAlgn val="ctr"/>
        <c:lblOffset val="100"/>
        <c:noMultiLvlLbl val="0"/>
      </c:catAx>
      <c:valAx>
        <c:axId val="5627814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62779056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6316574537771914"/>
          <c:y val="0.91476447744855505"/>
          <c:w val="0.51052344396252991"/>
          <c:h val="7.8107501263729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 anchor="b" anchorCtr="0"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algn="ctr" defTabSz="914400" rtl="0" eaLnBrk="1" latinLnBrk="0" hangingPunct="1">
              <a:defRPr lang="ru-RU" sz="1800" b="1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ru-RU" sz="2200" b="1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Количество пострадавших </a:t>
            </a:r>
          </a:p>
          <a:p>
            <a:pPr marL="0" algn="ctr" defTabSz="914400" rtl="0" eaLnBrk="1" latinLnBrk="0" hangingPunct="1">
              <a:defRPr lang="ru-RU" sz="1800" b="1">
                <a:solidFill>
                  <a:srgbClr val="002060"/>
                </a:solidFill>
              </a:defRPr>
            </a:pPr>
            <a:r>
              <a:rPr lang="ru-RU" sz="2200" b="1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результате </a:t>
            </a:r>
          </a:p>
          <a:p>
            <a:pPr marL="0" algn="ctr" defTabSz="914400" rtl="0" eaLnBrk="1" latinLnBrk="0" hangingPunct="1">
              <a:defRPr lang="ru-RU" sz="1800" b="1">
                <a:solidFill>
                  <a:srgbClr val="002060"/>
                </a:solidFill>
              </a:defRPr>
            </a:pPr>
            <a:r>
              <a:rPr lang="ru-RU" sz="2200" b="1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аварий и несчастных случаев</a:t>
            </a:r>
          </a:p>
        </c:rich>
      </c:tx>
      <c:layout>
        <c:manualLayout>
          <c:xMode val="edge"/>
          <c:yMode val="edge"/>
          <c:x val="0.13338272496223086"/>
          <c:y val="0.2648821038541822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algn="ctr" defTabSz="914400" rtl="0" eaLnBrk="1" latinLnBrk="0" hangingPunct="1">
            <a:defRPr lang="ru-RU" sz="1800" b="1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1.6050704747022315E-2"/>
          <c:y val="0.17445276968139958"/>
          <c:w val="0.9018555695549676"/>
          <c:h val="0.75059622230214385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пострадавших</c:v>
                </c:pt>
              </c:strCache>
            </c:strRef>
          </c:tx>
          <c:spPr>
            <a:ln>
              <a:solidFill>
                <a:schemeClr val="accent1">
                  <a:alpha val="5000"/>
                </a:schemeClr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accent1">
                    <a:alpha val="5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D4E-46D0-816D-115E59678120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solidFill>
                  <a:srgbClr val="FF0000">
                    <a:alpha val="5000"/>
                  </a:srgb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D4E-46D0-816D-115E59678120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accent1">
                    <a:alpha val="5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D4E-46D0-816D-115E59678120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accent1">
                    <a:alpha val="5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DD4E-46D0-816D-115E59678120}"/>
              </c:ext>
            </c:extLst>
          </c:dPt>
          <c:dLbls>
            <c:dLbl>
              <c:idx val="0"/>
              <c:layout>
                <c:manualLayout>
                  <c:x val="0"/>
                  <c:y val="-2.55808471531938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DD4E-46D0-816D-115E59678120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1862653405071422E-3"/>
                  <c:y val="-1.57461119581790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DD4E-46D0-816D-115E59678120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5.7870436295244044E-3"/>
                  <c:y val="-1.83240790121301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DD4E-46D0-816D-115E59678120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1228361450332484E-3"/>
                  <c:y val="-1.47416953181770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DD4E-46D0-816D-115E5967812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18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6 месяцев 2026 года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DD4E-46D0-816D-115E596781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5"/>
        <c:overlap val="-27"/>
        <c:axId val="556876680"/>
        <c:axId val="556877072"/>
      </c:barChart>
      <c:catAx>
        <c:axId val="556876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ru-RU" sz="1600" b="1" i="0" u="none" strike="noStrike" kern="1200" baseline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556877072"/>
        <c:crosses val="autoZero"/>
        <c:auto val="1"/>
        <c:lblAlgn val="ctr"/>
        <c:lblOffset val="100"/>
        <c:noMultiLvlLbl val="0"/>
      </c:catAx>
      <c:valAx>
        <c:axId val="5568770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56876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ru-RU" sz="2400" b="1" i="0" u="none" strike="noStrike" kern="1200" spc="-1" baseline="0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400" b="1" strike="noStrike" kern="1200" spc="-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Промышленный надзор</a:t>
            </a:r>
          </a:p>
        </c:rich>
      </c:tx>
      <c:layout>
        <c:manualLayout>
          <c:xMode val="edge"/>
          <c:yMode val="edge"/>
          <c:x val="0.18069583184675173"/>
          <c:y val="2.161569148451171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ru-RU" sz="2400" b="1" i="0" u="none" strike="noStrike" kern="1200" spc="-1" baseline="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наложенные</c:v>
                </c:pt>
              </c:strCache>
            </c:strRef>
          </c:tx>
          <c:spPr>
            <a:solidFill>
              <a:srgbClr val="A7D7F7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8111622794360573E-2"/>
                  <c:y val="-4.257285220930212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700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EE9A-4596-A02C-4CF1685031AB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3096558296720799E-2"/>
                  <c:y val="-3.04092486257773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EE9A-4596-A02C-4CF1685031A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6 месяцев 2026 года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700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E9A-4596-A02C-4CF1685031A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взысканные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8.4920220403027102E-2"/>
                  <c:y val="-2.02482754791034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EE9A-4596-A02C-4CF1685031AB}"/>
                </c:ext>
                <c:ext xmlns:c15="http://schemas.microsoft.com/office/drawing/2012/chart" uri="{CE6537A1-D6FC-4f65-9D91-7224C49458BB}">
                  <c15:layout>
                    <c:manualLayout>
                      <c:w val="0.20829886418669319"/>
                      <c:h val="0.1371695850746795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7.4362626585788572E-2"/>
                  <c:y val="-3.7063235433516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EE9A-4596-A02C-4CF1685031A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6 месяцев 2026 года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357.81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EE9A-4596-A02C-4CF1685031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62779448"/>
        <c:axId val="562779840"/>
        <c:axId val="0"/>
      </c:bar3DChart>
      <c:catAx>
        <c:axId val="56277944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62779840"/>
        <c:crosses val="autoZero"/>
        <c:auto val="1"/>
        <c:lblAlgn val="ctr"/>
        <c:lblOffset val="100"/>
        <c:noMultiLvlLbl val="0"/>
      </c:catAx>
      <c:valAx>
        <c:axId val="562779840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562779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7939334709761671E-2"/>
          <c:y val="0.87897328140056075"/>
          <c:w val="0.88290932819980539"/>
          <c:h val="8.39713067905762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ru-RU" sz="2400" b="1" i="0" u="none" strike="noStrike" kern="1200" spc="-1" baseline="0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400" b="1" strike="noStrike" kern="1200" spc="-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Энергетический </a:t>
            </a:r>
            <a:r>
              <a:rPr lang="ru-RU" sz="2400" b="1" strike="noStrike" kern="1200" spc="-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надзор</a:t>
            </a:r>
          </a:p>
        </c:rich>
      </c:tx>
      <c:layout>
        <c:manualLayout>
          <c:xMode val="edge"/>
          <c:yMode val="edge"/>
          <c:x val="0.18069583184675173"/>
          <c:y val="2.161569148451171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ru-RU" sz="2400" b="1" i="0" u="none" strike="noStrike" kern="1200" spc="-1" baseline="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наложенные</c:v>
                </c:pt>
              </c:strCache>
            </c:strRef>
          </c:tx>
          <c:spPr>
            <a:solidFill>
              <a:srgbClr val="A7D7F7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8111622794360573E-2"/>
                  <c:y val="-4.257285220930212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239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EE9A-4596-A02C-4CF1685031AB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3096558296720799E-2"/>
                  <c:y val="-3.04092486257773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EE9A-4596-A02C-4CF1685031A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6 месяцев 2026 года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239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E9A-4596-A02C-4CF1685031A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взысканные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8.4920220403027102E-2"/>
                  <c:y val="-2.02482754791034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EE9A-4596-A02C-4CF1685031AB}"/>
                </c:ext>
                <c:ext xmlns:c15="http://schemas.microsoft.com/office/drawing/2012/chart" uri="{CE6537A1-D6FC-4f65-9D91-7224C49458BB}">
                  <c15:layout>
                    <c:manualLayout>
                      <c:w val="0.20829886418669319"/>
                      <c:h val="0.1371695850746795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7.4362626585788572E-2"/>
                  <c:y val="-3.7063235433516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EE9A-4596-A02C-4CF1685031A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6 месяцев 2026 года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119.5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EE9A-4596-A02C-4CF1685031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61928272"/>
        <c:axId val="561925920"/>
        <c:axId val="0"/>
      </c:bar3DChart>
      <c:catAx>
        <c:axId val="56192827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61925920"/>
        <c:crosses val="autoZero"/>
        <c:auto val="1"/>
        <c:lblAlgn val="ctr"/>
        <c:lblOffset val="100"/>
        <c:noMultiLvlLbl val="0"/>
      </c:catAx>
      <c:valAx>
        <c:axId val="561925920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561928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7939334709761671E-2"/>
          <c:y val="0.87897328140056075"/>
          <c:w val="0.88290932819980539"/>
          <c:h val="8.39713067905762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ru-RU" sz="2400" b="1" i="0" u="none" strike="noStrike" kern="1200" spc="-1" baseline="0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400" b="1" strike="noStrike" kern="1200" spc="-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Результаты заседания комиссии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-3.75000000000000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77AF-4916-9D89-5FAF3603F9EF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666666666666667E-2"/>
                  <c:y val="-2.50000000000000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77AF-4916-9D89-5FAF3603F9EF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кол-во проведенных заседений</c:v>
                </c:pt>
                <c:pt idx="1">
                  <c:v>результат проверки "сдано" (%)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25</c:v>
                </c:pt>
                <c:pt idx="1">
                  <c:v>950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7AF-4916-9D89-5FAF3603F9E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0"/>
              <c:layout>
                <c:manualLayout>
                  <c:x val="1.2510167589455702E-2"/>
                  <c:y val="-1.897502020764953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77AF-4916-9D89-5FAF3603F9EF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8765251384183439E-2"/>
                  <c:y val="-2.8462530311474211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000" b="1"/>
                    </a:pPr>
                    <a:fld id="{090BF983-5A1C-48EE-B597-00439F25ABB4}" type="VALUE">
                      <a:rPr lang="en-US" sz="2000">
                        <a:solidFill>
                          <a:schemeClr val="tx1"/>
                        </a:solidFill>
                      </a:rPr>
                      <a:pPr>
                        <a:defRPr sz="2000" b="1"/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77AF-4916-9D89-5FAF3603F9EF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кол-во проведенных заседений</c:v>
                </c:pt>
                <c:pt idx="1">
                  <c:v>результат проверки "сдано" (%)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24</c:v>
                </c:pt>
                <c:pt idx="1">
                  <c:v>934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77AF-4916-9D89-5FAF3603F9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5674296"/>
        <c:axId val="308212040"/>
        <c:axId val="0"/>
      </c:bar3DChart>
      <c:catAx>
        <c:axId val="125674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08212040"/>
        <c:crosses val="autoZero"/>
        <c:auto val="1"/>
        <c:lblAlgn val="ctr"/>
        <c:lblOffset val="100"/>
        <c:noMultiLvlLbl val="0"/>
      </c:catAx>
      <c:valAx>
        <c:axId val="308212040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256742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ru-RU" sz="2400" b="1" i="0" u="none" strike="noStrike" kern="1200" spc="-1" baseline="0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400" b="1" strike="noStrike" kern="1200" spc="-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Количество лиц, прошедших проверку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ru-RU" sz="2400" b="1" i="0" u="none" strike="noStrike" kern="1200" spc="-1" baseline="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7.7575677474617549E-2"/>
          <c:y val="0.19866846157408999"/>
          <c:w val="0.86080415255274312"/>
          <c:h val="0.6358384842295670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A7D7F7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1184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681-4DCD-9174-4F7C52631E1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757450783679977E-2"/>
                  <c:y val="-1.1741600652907013E-2"/>
                </c:manualLayout>
              </c:layout>
              <c:tx>
                <c:rich>
                  <a:bodyPr/>
                  <a:lstStyle/>
                  <a:p>
                    <a:fld id="{0CB48B93-9C76-447C-A0F6-3EDEDD31229A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D681-4DCD-9174-4F7C52631E11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1092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D681-4DCD-9174-4F7C52631E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08211256"/>
        <c:axId val="305799664"/>
      </c:barChart>
      <c:catAx>
        <c:axId val="30821125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05799664"/>
        <c:crosses val="autoZero"/>
        <c:auto val="1"/>
        <c:lblAlgn val="ctr"/>
        <c:lblOffset val="100"/>
        <c:noMultiLvlLbl val="0"/>
      </c:catAx>
      <c:valAx>
        <c:axId val="30579966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08211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поступивших заявлений о проведении осмотра и выдаче разрешений на допуск в эксплуатацию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9.0229418786255275E-2"/>
          <c:y val="0.46447107351712613"/>
          <c:w val="0.79865113139961441"/>
          <c:h val="0.4459322786131996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DD0-460A-BF01-188EC6B6BB6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53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20A-4429-BBCB-803660E23CB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39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20A-4429-BBCB-803660E23C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5800056"/>
        <c:axId val="305799272"/>
      </c:barChart>
      <c:catAx>
        <c:axId val="3058000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05799272"/>
        <c:crosses val="autoZero"/>
        <c:auto val="1"/>
        <c:lblAlgn val="ctr"/>
        <c:lblOffset val="100"/>
        <c:noMultiLvlLbl val="0"/>
      </c:catAx>
      <c:valAx>
        <c:axId val="305799272"/>
        <c:scaling>
          <c:orientation val="minMax"/>
          <c:min val="0"/>
        </c:scaling>
        <c:delete val="1"/>
        <c:axPos val="l"/>
        <c:numFmt formatCode="General" sourceLinked="1"/>
        <c:majorTickMark val="none"/>
        <c:minorTickMark val="none"/>
        <c:tickLblPos val="nextTo"/>
        <c:crossAx val="305800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916253703371623"/>
          <c:y val="0.92143327067669178"/>
          <c:w val="0.41485503954783515"/>
          <c:h val="7.85667293233082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Выдано разрешений на допуск </a:t>
            </a:r>
            <a:b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эксплуатацию</a:t>
            </a:r>
          </a:p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5673470759865701"/>
          <c:y val="4.1085269870781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4.3600400484933612E-2"/>
          <c:y val="0.19795030162348848"/>
          <c:w val="0.91850062145463851"/>
          <c:h val="0.702252021187621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7B2-4AF5-9218-AD3A93EF8A3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950-40EC-ABF4-6B738493664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7B2-4AF5-9218-AD3A93EF8A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5801232"/>
        <c:axId val="305798880"/>
      </c:barChart>
      <c:catAx>
        <c:axId val="3058012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05798880"/>
        <c:crosses val="autoZero"/>
        <c:auto val="1"/>
        <c:lblAlgn val="ctr"/>
        <c:lblOffset val="100"/>
        <c:noMultiLvlLbl val="0"/>
      </c:catAx>
      <c:valAx>
        <c:axId val="305798880"/>
        <c:scaling>
          <c:orientation val="minMax"/>
          <c:max val="400"/>
        </c:scaling>
        <c:delete val="1"/>
        <c:axPos val="l"/>
        <c:numFmt formatCode="General" sourceLinked="1"/>
        <c:majorTickMark val="none"/>
        <c:minorTickMark val="none"/>
        <c:tickLblPos val="nextTo"/>
        <c:crossAx val="305801232"/>
        <c:crosses val="autoZero"/>
        <c:crossBetween val="between"/>
        <c:majorUnit val="100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9471727196298469"/>
          <c:y val="0.92296429103505262"/>
          <c:w val="0.42424528032598913"/>
          <c:h val="7.703570896494736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813382508346156E-2"/>
                  <c:y val="-3.70764835662938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BA4E-4706-94FF-17E820E1BC7F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0334506102616071E-2"/>
                  <c:y val="-4.35381614967585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A4E-4706-94FF-17E820E1BC7F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0598613701960328E-2"/>
                  <c:y val="-4.77219998926456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BA4E-4706-94FF-17E820E1BC7F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согласованы границы</c:v>
                </c:pt>
                <c:pt idx="1">
                  <c:v>отказано в согласовании границ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49</c:v>
                </c:pt>
                <c:pt idx="1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A4E-4706-94FF-17E820E1BC7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4647886184989178E-2"/>
                  <c:y val="-6.11782279830637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BA4E-4706-94FF-17E820E1BC7F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2593895669573413E-2"/>
                  <c:y val="-4.36987342736170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BA4E-4706-94FF-17E820E1BC7F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согласованы границы</c:v>
                </c:pt>
                <c:pt idx="1">
                  <c:v>отказано в согласовании границ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659</c:v>
                </c:pt>
                <c:pt idx="1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A4E-4706-94FF-17E820E1BC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05802016"/>
        <c:axId val="305802408"/>
        <c:axId val="0"/>
      </c:bar3DChart>
      <c:catAx>
        <c:axId val="305802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05802408"/>
        <c:crosses val="autoZero"/>
        <c:auto val="1"/>
        <c:lblAlgn val="ctr"/>
        <c:lblOffset val="100"/>
        <c:noMultiLvlLbl val="0"/>
      </c:catAx>
      <c:valAx>
        <c:axId val="305802408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058020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 b="1" dirty="0">
                <a:solidFill>
                  <a:srgbClr val="002060"/>
                </a:solidFill>
              </a:rPr>
              <a:t>В области промышленной безопасности</a:t>
            </a:r>
          </a:p>
        </c:rich>
      </c:tx>
      <c:layout>
        <c:manualLayout>
          <c:xMode val="edge"/>
          <c:yMode val="edge"/>
          <c:x val="9.1816927365202125E-2"/>
          <c:y val="1.5178363706863124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6.2261247592299666E-2"/>
          <c:y val="0.10791127595877116"/>
          <c:w val="0.8958679196322461"/>
          <c:h val="0.6942132393200635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Выявлено индикторов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0D7-4D00-8FFE-1AFBA6C6B21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Направлено в прокуратуру на согласование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0D7-4D00-8FFE-1AFBA6C6B21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Согласовано прокуратурой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1129442349129527E-3"/>
                  <c:y val="2.598822262862024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40D7-4D00-8FFE-1AFBA6C6B21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40D7-4D00-8FFE-1AFBA6C6B219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4202913218802309E-2"/>
                  <c:y val="5.197644525724049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40D7-4D00-8FFE-1AFBA6C6B21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40D7-4D00-8FFE-1AFBA6C6B2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4850064"/>
        <c:axId val="184850456"/>
      </c:barChart>
      <c:catAx>
        <c:axId val="18485006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84850456"/>
        <c:crosses val="autoZero"/>
        <c:auto val="1"/>
        <c:lblAlgn val="ctr"/>
        <c:lblOffset val="100"/>
        <c:noMultiLvlLbl val="0"/>
      </c:catAx>
      <c:valAx>
        <c:axId val="184850456"/>
        <c:scaling>
          <c:orientation val="minMax"/>
          <c:min val="0"/>
        </c:scaling>
        <c:delete val="1"/>
        <c:axPos val="l"/>
        <c:numFmt formatCode="General" sourceLinked="1"/>
        <c:majorTickMark val="none"/>
        <c:minorTickMark val="none"/>
        <c:tickLblPos val="nextTo"/>
        <c:crossAx val="184850064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egendEntry>
        <c:idx val="3"/>
        <c:delete val="1"/>
      </c:legendEntry>
      <c:layout>
        <c:manualLayout>
          <c:xMode val="edge"/>
          <c:yMode val="edge"/>
          <c:x val="3.4121101083643142E-2"/>
          <c:y val="0.81667196649072971"/>
          <c:w val="0.75444263537583678"/>
          <c:h val="0.1833280341217526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Проверено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6.2507894541707409E-2"/>
                  <c:y val="-4.010946248979448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C233-4D71-873A-3E705CF1619A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Проверено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233-4D71-873A-3E705CF1619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84848888"/>
        <c:axId val="184848104"/>
        <c:axId val="0"/>
      </c:bar3DChart>
      <c:catAx>
        <c:axId val="184848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4848104"/>
        <c:crosses val="autoZero"/>
        <c:auto val="1"/>
        <c:lblAlgn val="ctr"/>
        <c:lblOffset val="100"/>
        <c:noMultiLvlLbl val="0"/>
      </c:catAx>
      <c:valAx>
        <c:axId val="184848104"/>
        <c:scaling>
          <c:orientation val="minMax"/>
          <c:max val="15"/>
          <c:min val="0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4848888"/>
        <c:crosses val="autoZero"/>
        <c:crossBetween val="between"/>
        <c:majorUnit val="1"/>
        <c:minorUnit val="0.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Выявлено замечаний</a:t>
            </a:r>
          </a:p>
        </c:rich>
      </c:tx>
      <c:layout>
        <c:manualLayout>
          <c:xMode val="edge"/>
          <c:yMode val="edge"/>
          <c:x val="0.13413552489869898"/>
          <c:y val="1.933399217759870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5.9730163686061183E-2"/>
                  <c:y val="-0.1035122234289562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1834-4EDC-B540-4B8A1F772669}"/>
                </c:ext>
                <c:ext xmlns:c15="http://schemas.microsoft.com/office/drawing/2012/chart" uri="{CE6537A1-D6FC-4f65-9D91-7224C49458BB}">
                  <c15:layout>
                    <c:manualLayout>
                      <c:w val="0.45976972214326073"/>
                      <c:h val="0.116908699919715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Проверено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714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834-4EDC-B540-4B8A1F77266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84847320"/>
        <c:axId val="184849672"/>
        <c:axId val="0"/>
      </c:bar3DChart>
      <c:catAx>
        <c:axId val="184847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4849672"/>
        <c:crosses val="autoZero"/>
        <c:auto val="1"/>
        <c:lblAlgn val="ctr"/>
        <c:lblOffset val="100"/>
        <c:noMultiLvlLbl val="0"/>
      </c:catAx>
      <c:valAx>
        <c:axId val="184849672"/>
        <c:scaling>
          <c:orientation val="minMax"/>
          <c:max val="2500"/>
          <c:min val="0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4847320"/>
        <c:crosses val="autoZero"/>
        <c:crossBetween val="between"/>
        <c:majorUnit val="100"/>
        <c:minorUnit val="0.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2FE9-4479-88B8-B591FBC8119C}"/>
              </c:ext>
            </c:extLst>
          </c:dPt>
          <c:cat>
            <c:strRef>
              <c:f>Лист1!$A$2</c:f>
              <c:strCache>
                <c:ptCount val="1"/>
                <c:pt idx="0">
                  <c:v>выявлено нарушений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FE9-4479-88B8-B591FBC811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8"/>
        <c:gapDepth val="43"/>
        <c:shape val="box"/>
        <c:axId val="313816024"/>
        <c:axId val="313812496"/>
        <c:axId val="0"/>
      </c:bar3DChart>
      <c:catAx>
        <c:axId val="31381602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13812496"/>
        <c:crosses val="autoZero"/>
        <c:auto val="1"/>
        <c:lblAlgn val="ctr"/>
        <c:lblOffset val="100"/>
        <c:noMultiLvlLbl val="0"/>
      </c:catAx>
      <c:valAx>
        <c:axId val="313812496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138160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92071467623489"/>
          <c:y val="8.4378416185410116E-2"/>
          <c:w val="0.7393686145505397"/>
          <c:h val="0.7330821609145457"/>
        </c:manualLayout>
      </c:layout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48"/>
        <c:gapDepth val="43"/>
        <c:shape val="box"/>
        <c:axId val="313812888"/>
        <c:axId val="313813672"/>
        <c:axId val="0"/>
      </c:bar3DChart>
      <c:catAx>
        <c:axId val="313812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13813672"/>
        <c:crosses val="autoZero"/>
        <c:auto val="1"/>
        <c:lblAlgn val="ctr"/>
        <c:lblOffset val="100"/>
        <c:noMultiLvlLbl val="0"/>
      </c:catAx>
      <c:valAx>
        <c:axId val="313813672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13812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431513273941682"/>
          <c:y val="0.90645250514203657"/>
          <c:w val="0.51369694350053485"/>
          <c:h val="9.354749485796344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3239378289409776"/>
          <c:y val="7.2408279191588529E-2"/>
          <c:w val="0.86760621710590224"/>
          <c:h val="0.8774629121373117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  <a:sp3d/>
          </c:spPr>
          <c:invertIfNegative val="0"/>
          <c:cat>
            <c:strRef>
              <c:f>Лист1!$A$2</c:f>
              <c:strCache>
                <c:ptCount val="1"/>
                <c:pt idx="0">
                  <c:v>выявлено нарушений на одну проверку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144.5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EFB-4D69-8B52-7B5FCEA231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8"/>
        <c:gapDepth val="43"/>
        <c:shape val="box"/>
        <c:axId val="313815632"/>
        <c:axId val="567480440"/>
        <c:axId val="0"/>
      </c:bar3DChart>
      <c:catAx>
        <c:axId val="3138156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67480440"/>
        <c:crosses val="autoZero"/>
        <c:auto val="1"/>
        <c:lblAlgn val="ctr"/>
        <c:lblOffset val="100"/>
        <c:noMultiLvlLbl val="0"/>
      </c:catAx>
      <c:valAx>
        <c:axId val="567480440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138156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Основания проведения внеплановых проверок</c:v>
                </c:pt>
              </c:strCache>
            </c:strRef>
          </c:tx>
          <c:dPt>
            <c:idx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715-44D4-AAE9-9D352A6FC931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715-44D4-AAE9-9D352A6FC931}"/>
              </c:ext>
            </c:extLst>
          </c:dPt>
          <c:dPt>
            <c:idx val="2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715-44D4-AAE9-9D352A6FC931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D715-44D4-AAE9-9D352A6FC931}"/>
              </c:ext>
            </c:extLst>
          </c:dPt>
          <c:dPt>
            <c:idx val="4"/>
            <c:bubble3D val="0"/>
            <c:spPr>
              <a:solidFill>
                <a:schemeClr val="accent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D715-44D4-AAE9-9D352A6FC931}"/>
              </c:ext>
            </c:extLst>
          </c:dPt>
          <c:dLbls>
            <c:dLbl>
              <c:idx val="0"/>
              <c:layout>
                <c:manualLayout>
                  <c:x val="0.14950839565590321"/>
                  <c:y val="-0.27375340721997127"/>
                </c:manualLayout>
              </c:layout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A2E99A24-6ACB-4275-93CD-C7FA8940AC2D}" type="CATEGORYNAME">
                      <a:rPr lang="ru-RU" smtClean="0"/>
                      <a:pPr>
                        <a:defRPr sz="16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r>
                      <a:rPr lang="ru-RU" dirty="0" smtClean="0"/>
                      <a:t> 153</a:t>
                    </a:r>
                  </a:p>
                </c:rich>
              </c:tx>
              <c:spPr>
                <a:xfrm>
                  <a:off x="5755535" y="1609616"/>
                  <a:ext cx="1755411" cy="1924629"/>
                </a:xfrm>
                <a:solidFill>
                  <a:srgbClr val="FFFFFF"/>
                </a:solidFill>
                <a:ln w="9525" cap="flat" cmpd="sng" algn="ctr">
                  <a:solidFill>
                    <a:srgbClr val="000000">
                      <a:lumMod val="25000"/>
                      <a:lumOff val="7500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D715-44D4-AAE9-9D352A6FC931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92114"/>
                        <a:gd name="adj2" fmla="val -27606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6858428167579801"/>
                      <c:h val="0.42179524811703156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0.52420103031744614"/>
                  <c:y val="1.7225592604179465E-2"/>
                </c:manualLayout>
              </c:layout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9346F46E-AE59-4D30-B369-BAA74261E8BF}" type="CATEGORYNAME">
                      <a:rPr lang="ru-RU" smtClean="0"/>
                      <a:pPr>
                        <a:defRPr sz="16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r>
                      <a:rPr lang="ru-RU" dirty="0" smtClean="0"/>
                      <a:t> 8</a:t>
                    </a:r>
                  </a:p>
                </c:rich>
              </c:tx>
              <c:spPr>
                <a:solidFill>
                  <a:srgbClr val="FFFFFF"/>
                </a:solidFill>
                <a:ln w="9525" cap="flat" cmpd="sng" algn="ctr">
                  <a:solidFill>
                    <a:srgbClr val="000000">
                      <a:lumMod val="25000"/>
                      <a:lumOff val="7500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D715-44D4-AAE9-9D352A6FC931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212044"/>
                        <a:gd name="adj2" fmla="val 23641"/>
                      </a:avLst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0.27557654084174527"/>
                  <c:y val="5.0099212219473999E-2"/>
                </c:manualLayout>
              </c:layout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96549A9A-CA89-4241-92C2-328ED20749C4}" type="CATEGORYNAME">
                      <a:rPr lang="ru-RU" smtClean="0"/>
                      <a:pPr>
                        <a:defRPr sz="16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endParaRPr lang="ru-RU" dirty="0" smtClean="0"/>
                  </a:p>
                  <a:p>
                    <a:pPr>
                      <a:defRPr sz="1600" b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dirty="0" smtClean="0"/>
                      <a:t>9</a:t>
                    </a:r>
                  </a:p>
                </c:rich>
              </c:tx>
              <c:spPr>
                <a:solidFill>
                  <a:srgbClr val="FFFFFF"/>
                </a:solidFill>
                <a:ln w="9525" cap="flat" cmpd="sng" algn="ctr">
                  <a:solidFill>
                    <a:srgbClr val="000000">
                      <a:lumMod val="25000"/>
                      <a:lumOff val="7500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D715-44D4-AAE9-9D352A6FC931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188818"/>
                        <a:gd name="adj2" fmla="val -23388"/>
                      </a:avLst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0.12541164386083109"/>
                  <c:y val="5.3302956326633802E-2"/>
                </c:manualLayout>
              </c:layout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1E418F2E-4BDC-472A-B6A0-52FA79123B45}" type="CATEGORYNAME">
                      <a:rPr lang="ru-RU" sz="1600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6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r>
                      <a:rPr lang="ru-RU" sz="16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
</a:t>
                    </a:r>
                    <a:fld id="{B64EDE58-4200-4D4F-A7F1-9A46D378BA61}" type="PERCENTAGE">
                      <a:rPr lang="ru-RU" sz="1600" b="1" i="0" baseline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6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[ПРОЦЕНТ]</a:t>
                    </a:fld>
                    <a:endParaRPr lang="ru-RU" sz="1600" b="1" baseline="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pPr>
                <a:solidFill>
                  <a:srgbClr val="FFFFFF"/>
                </a:solidFill>
                <a:ln w="9525" cap="flat" cmpd="sng" algn="ctr">
                  <a:solidFill>
                    <a:srgbClr val="000000">
                      <a:lumMod val="25000"/>
                      <a:lumOff val="7500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D715-44D4-AAE9-9D352A6FC931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280048"/>
                        <a:gd name="adj2" fmla="val 2350"/>
                      </a:avLst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0.1026285048652017"/>
                  <c:y val="0.1003349766148401"/>
                </c:manualLayout>
              </c:layout>
              <c:spPr>
                <a:solidFill>
                  <a:srgbClr val="FFFFFF"/>
                </a:solidFill>
                <a:ln w="9525" cap="flat" cmpd="sng" algn="ctr">
                  <a:solidFill>
                    <a:srgbClr val="000000">
                      <a:lumMod val="25000"/>
                      <a:lumOff val="7500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D715-44D4-AAE9-9D352A6FC931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111690"/>
                        <a:gd name="adj2" fmla="val 37261"/>
                      </a:avLst>
                    </a:prstGeom>
                    <a:noFill/>
                    <a:ln>
                      <a:noFill/>
                    </a:ln>
                  </c15:spPr>
                </c:ext>
              </c:extLst>
            </c:dLbl>
            <c:spPr>
              <a:solidFill>
                <a:srgbClr val="FFFFFF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Лист1!$A$2:$A$4</c:f>
              <c:strCache>
                <c:ptCount val="3"/>
                <c:pt idx="0">
                  <c:v>Приемка законченных строительством объектов сетей газораспределения</c:v>
                </c:pt>
                <c:pt idx="1">
                  <c:v>Ввод в эксплуатацию оборудования под давлением</c:v>
                </c:pt>
                <c:pt idx="2">
                  <c:v>Пуск подъемного сооружения в работу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153</c:v>
                </c:pt>
                <c:pt idx="1">
                  <c:v>8</c:v>
                </c:pt>
                <c:pt idx="2">
                  <c:v>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D715-44D4-AAE9-9D352A6FC9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1587995989218278"/>
          <c:w val="0.910649750073103"/>
          <c:h val="0.2841199523290435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00206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5.1705283682871001E-2"/>
                  <c:y val="-6.529850746268656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нарушений/ на проверку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55D-4BC7-B226-7EB938B42B8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6 месяцев 2026 года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55D-4BC7-B226-7EB938B42B80}"/>
              </c:ext>
            </c:extLst>
          </c:dPt>
          <c:dLbls>
            <c:dLbl>
              <c:idx val="0"/>
              <c:layout>
                <c:manualLayout>
                  <c:x val="8.9622491716976435E-2"/>
                  <c:y val="-5.286069651741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нарушений/ на проверку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2.5499999999999998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55D-4BC7-B226-7EB938B42B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14456104"/>
        <c:axId val="314457672"/>
        <c:axId val="0"/>
      </c:bar3DChart>
      <c:catAx>
        <c:axId val="3144561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14457672"/>
        <c:crosses val="autoZero"/>
        <c:auto val="1"/>
        <c:lblAlgn val="ctr"/>
        <c:lblOffset val="100"/>
        <c:noMultiLvlLbl val="0"/>
      </c:catAx>
      <c:valAx>
        <c:axId val="314457672"/>
        <c:scaling>
          <c:orientation val="minMax"/>
          <c:max val="3"/>
          <c:min val="0.5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314456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2458549597580899E-2"/>
          <c:y val="0.86771555607787831"/>
          <c:w val="0.92405973059511559"/>
          <c:h val="0.1136277275042112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5960838466719429E-2"/>
          <c:y val="1.6266347999943646E-2"/>
          <c:w val="0.96403916153328062"/>
          <c:h val="0.7325597211922336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471-495F-8696-0A4060EEE239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471-495F-8696-0A4060EEE23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471-495F-8696-0A4060EEE239}"/>
              </c:ext>
            </c:extLst>
          </c:dPt>
          <c:dLbls>
            <c:dLbl>
              <c:idx val="0"/>
              <c:layout>
                <c:manualLayout>
                  <c:x val="4.0014922382519164E-2"/>
                  <c:y val="-4.37499999999999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2471-495F-8696-0A4060EEE239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1293820332385715"/>
                  <c:y val="-5.30962011032557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2471-495F-8696-0A4060EEE239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11399056526457584"/>
                  <c:y val="-1.39810816476141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2471-495F-8696-0A4060EEE23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Количество проверок с нарушениями</c:v>
                </c:pt>
                <c:pt idx="1">
                  <c:v>Количество протоколов в отношении ЮЛ</c:v>
                </c:pt>
                <c:pt idx="2">
                  <c:v>Количество протоколов в отношении ДЛ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</c:v>
                </c:pt>
                <c:pt idx="1">
                  <c:v>8</c:v>
                </c:pt>
                <c:pt idx="2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2471-495F-8696-0A4060EEE2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80252720"/>
        <c:axId val="180253112"/>
        <c:axId val="0"/>
      </c:bar3DChart>
      <c:catAx>
        <c:axId val="180252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80253112"/>
        <c:crosses val="autoZero"/>
        <c:auto val="1"/>
        <c:lblAlgn val="ctr"/>
        <c:lblOffset val="100"/>
        <c:noMultiLvlLbl val="0"/>
      </c:catAx>
      <c:valAx>
        <c:axId val="180253112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0252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408624733009612E-2"/>
          <c:y val="6.1466632572314044E-2"/>
          <c:w val="0.87667350391585896"/>
          <c:h val="0.7559796197511703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1211499644012765E-2"/>
                  <c:y val="-4.01428736215381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93DA-4E6A-A945-B7C4817B32A8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200"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3DA-4E6A-A945-B7C4817B32A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5.3767968745517057E-2"/>
                  <c:y val="-4.5632655936625376E-2"/>
                </c:manualLayout>
              </c:layout>
              <c:tx>
                <c:rich>
                  <a:bodyPr/>
                  <a:lstStyle/>
                  <a:p>
                    <a:fld id="{A68AA529-33D1-4BB3-B2F4-E1D0CC58743C}" type="VALUE">
                      <a:rPr lang="en-US" sz="2200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93DA-4E6A-A945-B7C4817B32A8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93DA-4E6A-A945-B7C4817B32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8"/>
        <c:gapDepth val="43"/>
        <c:shape val="box"/>
        <c:axId val="567478480"/>
        <c:axId val="567478872"/>
        <c:axId val="0"/>
      </c:bar3DChart>
      <c:catAx>
        <c:axId val="567478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567478872"/>
        <c:crosses val="autoZero"/>
        <c:auto val="1"/>
        <c:lblAlgn val="ctr"/>
        <c:lblOffset val="100"/>
        <c:noMultiLvlLbl val="0"/>
      </c:catAx>
      <c:valAx>
        <c:axId val="567478872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567478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0.36755</cdr:x>
      <cdr:y>0.40623</cdr:y>
    </cdr:from>
    <cdr:to>
      <cdr:x>0.54613</cdr:x>
      <cdr:y>0.49268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052183" y="1555019"/>
          <a:ext cx="511199" cy="3309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16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0.6028</cdr:x>
      <cdr:y>0.17689</cdr:y>
    </cdr:from>
    <cdr:to>
      <cdr:x>0.80054</cdr:x>
      <cdr:y>0.272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725612" y="677133"/>
          <a:ext cx="566057" cy="3640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24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0.22826</cdr:x>
      <cdr:y>0.87593</cdr:y>
    </cdr:from>
    <cdr:to>
      <cdr:x>0.344</cdr:x>
      <cdr:y>0.94384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961039" y="3973835"/>
          <a:ext cx="487299" cy="3080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6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0.22826</cdr:x>
      <cdr:y>0.87593</cdr:y>
    </cdr:from>
    <cdr:to>
      <cdr:x>0.344</cdr:x>
      <cdr:y>0.94384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961039" y="3973835"/>
          <a:ext cx="487299" cy="3080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6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0.74435</cdr:x>
      <cdr:y>0.81288</cdr:y>
    </cdr:from>
    <cdr:to>
      <cdr:x>1</cdr:x>
      <cdr:y>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011031" y="440785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0.74435</cdr:x>
      <cdr:y>0.81288</cdr:y>
    </cdr:from>
    <cdr:to>
      <cdr:x>1</cdr:x>
      <cdr:y>1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2741066" y="432948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0.72497</cdr:x>
      <cdr:y>0.80219</cdr:y>
    </cdr:from>
    <cdr:to>
      <cdr:x>1</cdr:x>
      <cdr:y>0.94442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2593020" y="3920178"/>
          <a:ext cx="983711" cy="6950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084263" y="814388"/>
            <a:ext cx="5351462" cy="4014787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перемещения страницы щёлкните мышью</a:t>
            </a: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751940" y="5086642"/>
            <a:ext cx="6015157" cy="4818734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ru-RU" sz="2000" b="0" strike="noStrike" spc="-1">
                <a:solidFill>
                  <a:srgbClr val="000000"/>
                </a:solidFill>
                <a:latin typeface="Open Sans"/>
              </a:rPr>
              <a:t>Для правки формата примечаний щёлкните мышью</a:t>
            </a:r>
          </a:p>
        </p:txBody>
      </p:sp>
      <p:sp>
        <p:nvSpPr>
          <p:cNvPr id="84" name="PlaceHolder 3"/>
          <p:cNvSpPr>
            <a:spLocks noGrp="1"/>
          </p:cNvSpPr>
          <p:nvPr>
            <p:ph type="hdr"/>
          </p:nvPr>
        </p:nvSpPr>
        <p:spPr>
          <a:xfrm>
            <a:off x="1" y="1"/>
            <a:ext cx="3263058" cy="535093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1400" spc="-1">
                <a:solidFill>
                  <a:srgbClr val="000000"/>
                </a:solidFill>
                <a:latin typeface="Tempora LGC Uni"/>
              </a:rPr>
              <a:t>&lt;верхний колонтитул&gt;</a:t>
            </a:r>
          </a:p>
        </p:txBody>
      </p:sp>
      <p:sp>
        <p:nvSpPr>
          <p:cNvPr id="85" name="PlaceHolder 4"/>
          <p:cNvSpPr>
            <a:spLocks noGrp="1"/>
          </p:cNvSpPr>
          <p:nvPr>
            <p:ph type="dt" idx="7"/>
          </p:nvPr>
        </p:nvSpPr>
        <p:spPr>
          <a:xfrm>
            <a:off x="4255978" y="1"/>
            <a:ext cx="3263058" cy="535093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ru-RU" sz="1400" b="0" strike="noStrike" spc="-1">
                <a:solidFill>
                  <a:srgbClr val="000000"/>
                </a:solidFill>
                <a:latin typeface="Tempora LGC Uni"/>
              </a:defRPr>
            </a:lvl1pPr>
          </a:lstStyle>
          <a:p>
            <a:r>
              <a:rPr lang="ru-RU"/>
              <a:t>&lt;дата/время&gt;</a:t>
            </a:r>
          </a:p>
        </p:txBody>
      </p:sp>
      <p:sp>
        <p:nvSpPr>
          <p:cNvPr id="86" name="PlaceHolder 5"/>
          <p:cNvSpPr>
            <a:spLocks noGrp="1"/>
          </p:cNvSpPr>
          <p:nvPr>
            <p:ph type="ftr" idx="8"/>
          </p:nvPr>
        </p:nvSpPr>
        <p:spPr>
          <a:xfrm>
            <a:off x="1" y="10173645"/>
            <a:ext cx="3263058" cy="535093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empora LGC Uni"/>
              </a:defRPr>
            </a:lvl1pPr>
          </a:lstStyle>
          <a:p>
            <a:r>
              <a:rPr lang="ru-RU"/>
              <a:t>&lt;нижний колонтитул&gt;</a:t>
            </a:r>
          </a:p>
        </p:txBody>
      </p:sp>
      <p:sp>
        <p:nvSpPr>
          <p:cNvPr id="87" name="PlaceHolder 6"/>
          <p:cNvSpPr>
            <a:spLocks noGrp="1"/>
          </p:cNvSpPr>
          <p:nvPr>
            <p:ph type="sldNum" idx="9"/>
          </p:nvPr>
        </p:nvSpPr>
        <p:spPr>
          <a:xfrm>
            <a:off x="4255978" y="10173645"/>
            <a:ext cx="3263058" cy="535093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ru-RU" sz="1400" b="0" strike="noStrike" spc="-1">
                <a:solidFill>
                  <a:srgbClr val="000000"/>
                </a:solidFill>
                <a:latin typeface="Tempora LGC Uni"/>
              </a:defRPr>
            </a:lvl1pPr>
          </a:lstStyle>
          <a:p>
            <a:fld id="{4F4CB127-5A67-4E5C-A3CB-9485E1C34B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73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5266" indent="0" algn="l" defTabSz="914400" rtl="0" eaLnBrk="1" latinLnBrk="0" hangingPunct="1">
      <a:buNone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4F4CB127-5A67-4E5C-A3CB-9485E1C34BE2}" type="slidenum">
              <a:rPr lang="ru-RU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3090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98525" y="747713"/>
            <a:ext cx="4965700" cy="3725862"/>
          </a:xfrm>
          <a:prstGeom prst="rect">
            <a:avLst/>
          </a:prstGeom>
          <a:ln w="0">
            <a:noFill/>
          </a:ln>
        </p:spPr>
      </p:sp>
      <p:sp>
        <p:nvSpPr>
          <p:cNvPr id="535" name="PlaceHolder 2"/>
          <p:cNvSpPr>
            <a:spLocks noGrp="1"/>
          </p:cNvSpPr>
          <p:nvPr>
            <p:ph type="body"/>
          </p:nvPr>
        </p:nvSpPr>
        <p:spPr>
          <a:xfrm>
            <a:off x="900538" y="4725707"/>
            <a:ext cx="4959577" cy="4470057"/>
          </a:xfrm>
          <a:prstGeom prst="rect">
            <a:avLst/>
          </a:prstGeom>
          <a:noFill/>
          <a:ln w="9360">
            <a:noFill/>
          </a:ln>
        </p:spPr>
        <p:txBody>
          <a:bodyPr lIns="91917" rIns="91917" numCol="1" spcCol="0" anchor="t">
            <a:noAutofit/>
          </a:bodyPr>
          <a:lstStyle/>
          <a:p>
            <a:endParaRPr lang="ru-RU" sz="18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536" name="PlaceHolder 3"/>
          <p:cNvSpPr>
            <a:spLocks noGrp="1"/>
          </p:cNvSpPr>
          <p:nvPr>
            <p:ph type="sldNum" idx="71"/>
          </p:nvPr>
        </p:nvSpPr>
        <p:spPr>
          <a:xfrm>
            <a:off x="3831668" y="9444922"/>
            <a:ext cx="2928983" cy="497233"/>
          </a:xfrm>
          <a:prstGeom prst="rect">
            <a:avLst/>
          </a:prstGeom>
          <a:noFill/>
          <a:ln w="9360">
            <a:noFill/>
          </a:ln>
        </p:spPr>
        <p:txBody>
          <a:bodyPr lIns="91917" rIns="91917" numCol="1" spcCol="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fld id="{2C027781-BADE-446C-8B9C-5C1FDC6603C4}" type="slidenum">
              <a:rPr lang="ru-RU"/>
              <a:pPr/>
              <a:t>10</a:t>
            </a:fld>
            <a:endParaRPr lang="ru-RU">
              <a:latin typeface="Tempora LGC Uni"/>
            </a:endParaRPr>
          </a:p>
        </p:txBody>
      </p:sp>
    </p:spTree>
    <p:extLst>
      <p:ext uri="{BB962C8B-B14F-4D97-AF65-F5344CB8AC3E}">
        <p14:creationId xmlns:p14="http://schemas.microsoft.com/office/powerpoint/2010/main" val="7047585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98525" y="747713"/>
            <a:ext cx="4965700" cy="3725862"/>
          </a:xfrm>
          <a:prstGeom prst="rect">
            <a:avLst/>
          </a:prstGeom>
          <a:ln w="0">
            <a:noFill/>
          </a:ln>
        </p:spPr>
      </p:sp>
      <p:sp>
        <p:nvSpPr>
          <p:cNvPr id="541" name="PlaceHolder 2"/>
          <p:cNvSpPr>
            <a:spLocks noGrp="1"/>
          </p:cNvSpPr>
          <p:nvPr>
            <p:ph type="body"/>
          </p:nvPr>
        </p:nvSpPr>
        <p:spPr>
          <a:xfrm>
            <a:off x="900538" y="4725707"/>
            <a:ext cx="4959577" cy="4470057"/>
          </a:xfrm>
          <a:prstGeom prst="rect">
            <a:avLst/>
          </a:prstGeom>
          <a:noFill/>
          <a:ln w="9360">
            <a:noFill/>
          </a:ln>
        </p:spPr>
        <p:txBody>
          <a:bodyPr lIns="91917" rIns="91917" numCol="1" spcCol="0" anchor="t">
            <a:noAutofit/>
          </a:bodyPr>
          <a:lstStyle/>
          <a:p>
            <a:endParaRPr lang="ru-RU" sz="18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542" name="PlaceHolder 3"/>
          <p:cNvSpPr>
            <a:spLocks noGrp="1"/>
          </p:cNvSpPr>
          <p:nvPr>
            <p:ph type="sldNum" idx="73"/>
          </p:nvPr>
        </p:nvSpPr>
        <p:spPr>
          <a:xfrm>
            <a:off x="3831668" y="9444922"/>
            <a:ext cx="2928983" cy="497233"/>
          </a:xfrm>
          <a:prstGeom prst="rect">
            <a:avLst/>
          </a:prstGeom>
          <a:noFill/>
          <a:ln w="9360">
            <a:noFill/>
          </a:ln>
        </p:spPr>
        <p:txBody>
          <a:bodyPr lIns="91917" rIns="91917" numCol="1" spcCol="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fld id="{22304D11-E202-495A-98A2-1125548F7EBA}" type="slidenum">
              <a:rPr/>
              <a:pPr/>
              <a:t>11</a:t>
            </a:fld>
            <a:endParaRPr>
              <a:latin typeface="Tempora LGC Uni"/>
            </a:endParaRPr>
          </a:p>
        </p:txBody>
      </p:sp>
    </p:spTree>
    <p:extLst>
      <p:ext uri="{BB962C8B-B14F-4D97-AF65-F5344CB8AC3E}">
        <p14:creationId xmlns:p14="http://schemas.microsoft.com/office/powerpoint/2010/main" val="39126007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98525" y="747713"/>
            <a:ext cx="4965700" cy="3725862"/>
          </a:xfrm>
          <a:prstGeom prst="rect">
            <a:avLst/>
          </a:prstGeom>
          <a:ln w="0">
            <a:noFill/>
          </a:ln>
        </p:spPr>
      </p:sp>
      <p:sp>
        <p:nvSpPr>
          <p:cNvPr id="544" name="PlaceHolder 2"/>
          <p:cNvSpPr>
            <a:spLocks noGrp="1"/>
          </p:cNvSpPr>
          <p:nvPr>
            <p:ph type="body"/>
          </p:nvPr>
        </p:nvSpPr>
        <p:spPr>
          <a:xfrm>
            <a:off x="900538" y="4725707"/>
            <a:ext cx="4959577" cy="4470057"/>
          </a:xfrm>
          <a:prstGeom prst="rect">
            <a:avLst/>
          </a:prstGeom>
          <a:noFill/>
          <a:ln w="9360">
            <a:noFill/>
          </a:ln>
        </p:spPr>
        <p:txBody>
          <a:bodyPr lIns="91917" rIns="91917" numCol="1" spcCol="0" anchor="t">
            <a:noAutofit/>
          </a:bodyPr>
          <a:lstStyle/>
          <a:p>
            <a:endParaRPr lang="ru-RU" sz="18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545" name="PlaceHolder 3"/>
          <p:cNvSpPr>
            <a:spLocks noGrp="1"/>
          </p:cNvSpPr>
          <p:nvPr>
            <p:ph type="sldNum" idx="74"/>
          </p:nvPr>
        </p:nvSpPr>
        <p:spPr>
          <a:xfrm>
            <a:off x="3831668" y="9444922"/>
            <a:ext cx="2928983" cy="497233"/>
          </a:xfrm>
          <a:prstGeom prst="rect">
            <a:avLst/>
          </a:prstGeom>
          <a:noFill/>
          <a:ln w="9360">
            <a:noFill/>
          </a:ln>
        </p:spPr>
        <p:txBody>
          <a:bodyPr lIns="91917" rIns="91917" numCol="1" spcCol="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fld id="{AE267955-2260-4C4E-89FB-749557679DCD}" type="slidenum">
              <a:rPr/>
              <a:pPr/>
              <a:t>12</a:t>
            </a:fld>
            <a:endParaRPr>
              <a:latin typeface="Tempora LGC Uni"/>
            </a:endParaRPr>
          </a:p>
        </p:txBody>
      </p:sp>
    </p:spTree>
    <p:extLst>
      <p:ext uri="{BB962C8B-B14F-4D97-AF65-F5344CB8AC3E}">
        <p14:creationId xmlns:p14="http://schemas.microsoft.com/office/powerpoint/2010/main" val="3191244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98525" y="747713"/>
            <a:ext cx="4965700" cy="3725862"/>
          </a:xfrm>
          <a:prstGeom prst="rect">
            <a:avLst/>
          </a:prstGeom>
          <a:ln w="0">
            <a:noFill/>
          </a:ln>
        </p:spPr>
      </p:sp>
      <p:sp>
        <p:nvSpPr>
          <p:cNvPr id="550" name="PlaceHolder 2"/>
          <p:cNvSpPr>
            <a:spLocks noGrp="1"/>
          </p:cNvSpPr>
          <p:nvPr>
            <p:ph type="body"/>
          </p:nvPr>
        </p:nvSpPr>
        <p:spPr>
          <a:xfrm>
            <a:off x="900538" y="4725707"/>
            <a:ext cx="4959577" cy="4470057"/>
          </a:xfrm>
          <a:prstGeom prst="rect">
            <a:avLst/>
          </a:prstGeom>
          <a:noFill/>
          <a:ln w="9360">
            <a:noFill/>
          </a:ln>
        </p:spPr>
        <p:txBody>
          <a:bodyPr lIns="91917" rIns="91917" numCol="1" spcCol="0" anchor="t">
            <a:noAutofit/>
          </a:bodyPr>
          <a:lstStyle/>
          <a:p>
            <a:endParaRPr lang="ru-RU" sz="18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551" name="PlaceHolder 3"/>
          <p:cNvSpPr>
            <a:spLocks noGrp="1"/>
          </p:cNvSpPr>
          <p:nvPr>
            <p:ph type="sldNum" idx="76"/>
          </p:nvPr>
        </p:nvSpPr>
        <p:spPr>
          <a:xfrm>
            <a:off x="3831668" y="9444922"/>
            <a:ext cx="2928983" cy="497233"/>
          </a:xfrm>
          <a:prstGeom prst="rect">
            <a:avLst/>
          </a:prstGeom>
          <a:noFill/>
          <a:ln w="9360">
            <a:noFill/>
          </a:ln>
        </p:spPr>
        <p:txBody>
          <a:bodyPr lIns="91917" rIns="91917" numCol="1" spcCol="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fld id="{3FB7DA37-974F-438F-8644-2D9FDA2E46DD}" type="slidenum">
              <a:rPr/>
              <a:pPr/>
              <a:t>13</a:t>
            </a:fld>
            <a:endParaRPr>
              <a:latin typeface="Tempora LGC Uni"/>
            </a:endParaRPr>
          </a:p>
        </p:txBody>
      </p:sp>
    </p:spTree>
    <p:extLst>
      <p:ext uri="{BB962C8B-B14F-4D97-AF65-F5344CB8AC3E}">
        <p14:creationId xmlns:p14="http://schemas.microsoft.com/office/powerpoint/2010/main" val="25526173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4F4CB127-5A67-4E5C-A3CB-9485E1C34BE2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5079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4F4CB127-5A67-4E5C-A3CB-9485E1C34BE2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4107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98525" y="747713"/>
            <a:ext cx="4965700" cy="3725862"/>
          </a:xfrm>
          <a:prstGeom prst="rect">
            <a:avLst/>
          </a:prstGeom>
          <a:ln w="0">
            <a:noFill/>
          </a:ln>
        </p:spPr>
      </p:sp>
      <p:sp>
        <p:nvSpPr>
          <p:cNvPr id="535" name="PlaceHolder 2"/>
          <p:cNvSpPr>
            <a:spLocks noGrp="1"/>
          </p:cNvSpPr>
          <p:nvPr>
            <p:ph type="body"/>
          </p:nvPr>
        </p:nvSpPr>
        <p:spPr>
          <a:xfrm>
            <a:off x="900538" y="4725707"/>
            <a:ext cx="4959577" cy="4470057"/>
          </a:xfrm>
          <a:prstGeom prst="rect">
            <a:avLst/>
          </a:prstGeom>
          <a:noFill/>
          <a:ln w="9360">
            <a:noFill/>
          </a:ln>
        </p:spPr>
        <p:txBody>
          <a:bodyPr lIns="91917" rIns="91917" numCol="1" spcCol="0" anchor="t">
            <a:noAutofit/>
          </a:bodyPr>
          <a:lstStyle/>
          <a:p>
            <a:endParaRPr lang="ru-RU" sz="18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536" name="PlaceHolder 3"/>
          <p:cNvSpPr>
            <a:spLocks noGrp="1"/>
          </p:cNvSpPr>
          <p:nvPr>
            <p:ph type="sldNum" idx="71"/>
          </p:nvPr>
        </p:nvSpPr>
        <p:spPr>
          <a:xfrm>
            <a:off x="3831668" y="9444922"/>
            <a:ext cx="2928983" cy="497233"/>
          </a:xfrm>
          <a:prstGeom prst="rect">
            <a:avLst/>
          </a:prstGeom>
          <a:noFill/>
          <a:ln w="9360">
            <a:noFill/>
          </a:ln>
        </p:spPr>
        <p:txBody>
          <a:bodyPr lIns="91917" rIns="91917" numCol="1" spcCol="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fld id="{2C027781-BADE-446C-8B9C-5C1FDC6603C4}" type="slidenum">
              <a:rPr/>
              <a:pPr/>
              <a:t>19</a:t>
            </a:fld>
            <a:endParaRPr>
              <a:latin typeface="Tempora LGC Uni"/>
            </a:endParaRPr>
          </a:p>
        </p:txBody>
      </p:sp>
    </p:spTree>
    <p:extLst>
      <p:ext uri="{BB962C8B-B14F-4D97-AF65-F5344CB8AC3E}">
        <p14:creationId xmlns:p14="http://schemas.microsoft.com/office/powerpoint/2010/main" val="7322081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98525" y="747713"/>
            <a:ext cx="4965700" cy="3725862"/>
          </a:xfrm>
          <a:prstGeom prst="rect">
            <a:avLst/>
          </a:prstGeom>
          <a:ln w="0">
            <a:noFill/>
          </a:ln>
        </p:spPr>
      </p:sp>
      <p:sp>
        <p:nvSpPr>
          <p:cNvPr id="574" name="PlaceHolder 2"/>
          <p:cNvSpPr>
            <a:spLocks noGrp="1"/>
          </p:cNvSpPr>
          <p:nvPr>
            <p:ph type="body"/>
          </p:nvPr>
        </p:nvSpPr>
        <p:spPr>
          <a:xfrm>
            <a:off x="900538" y="4725707"/>
            <a:ext cx="4959577" cy="4470057"/>
          </a:xfrm>
          <a:prstGeom prst="rect">
            <a:avLst/>
          </a:prstGeom>
          <a:noFill/>
          <a:ln w="9360">
            <a:noFill/>
          </a:ln>
        </p:spPr>
        <p:txBody>
          <a:bodyPr lIns="91917" rIns="91917" numCol="1" spcCol="0" anchor="t">
            <a:noAutofit/>
          </a:bodyPr>
          <a:lstStyle/>
          <a:p>
            <a:endParaRPr lang="ru-RU" sz="18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575" name="PlaceHolder 3"/>
          <p:cNvSpPr>
            <a:spLocks noGrp="1"/>
          </p:cNvSpPr>
          <p:nvPr>
            <p:ph type="sldNum" idx="84"/>
          </p:nvPr>
        </p:nvSpPr>
        <p:spPr>
          <a:xfrm>
            <a:off x="3831668" y="9444922"/>
            <a:ext cx="2928983" cy="497233"/>
          </a:xfrm>
          <a:prstGeom prst="rect">
            <a:avLst/>
          </a:prstGeom>
          <a:noFill/>
          <a:ln w="9360">
            <a:noFill/>
          </a:ln>
        </p:spPr>
        <p:txBody>
          <a:bodyPr lIns="91917" rIns="91917" numCol="1" spcCol="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fld id="{44A7DC89-9689-49E0-8FB2-4C9117283557}" type="slidenum">
              <a:rPr/>
              <a:pPr/>
              <a:t>20</a:t>
            </a:fld>
            <a:endParaRPr>
              <a:latin typeface="Tempora LGC Uni"/>
            </a:endParaRPr>
          </a:p>
        </p:txBody>
      </p:sp>
    </p:spTree>
    <p:extLst>
      <p:ext uri="{BB962C8B-B14F-4D97-AF65-F5344CB8AC3E}">
        <p14:creationId xmlns:p14="http://schemas.microsoft.com/office/powerpoint/2010/main" val="39313603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98525" y="747713"/>
            <a:ext cx="4965700" cy="3725862"/>
          </a:xfrm>
          <a:prstGeom prst="rect">
            <a:avLst/>
          </a:prstGeom>
          <a:ln w="0">
            <a:noFill/>
          </a:ln>
        </p:spPr>
      </p:sp>
      <p:sp>
        <p:nvSpPr>
          <p:cNvPr id="535" name="PlaceHolder 2"/>
          <p:cNvSpPr>
            <a:spLocks noGrp="1"/>
          </p:cNvSpPr>
          <p:nvPr>
            <p:ph type="body"/>
          </p:nvPr>
        </p:nvSpPr>
        <p:spPr>
          <a:xfrm>
            <a:off x="900538" y="4725707"/>
            <a:ext cx="4959577" cy="4470057"/>
          </a:xfrm>
          <a:prstGeom prst="rect">
            <a:avLst/>
          </a:prstGeom>
          <a:noFill/>
          <a:ln w="9360">
            <a:noFill/>
          </a:ln>
        </p:spPr>
        <p:txBody>
          <a:bodyPr lIns="91917" rIns="91917" numCol="1" spcCol="0" anchor="t">
            <a:noAutofit/>
          </a:bodyPr>
          <a:lstStyle/>
          <a:p>
            <a:endParaRPr lang="ru-RU" sz="1800" spc="-1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536" name="PlaceHolder 3"/>
          <p:cNvSpPr>
            <a:spLocks noGrp="1"/>
          </p:cNvSpPr>
          <p:nvPr>
            <p:ph type="sldNum" idx="71"/>
          </p:nvPr>
        </p:nvSpPr>
        <p:spPr>
          <a:xfrm>
            <a:off x="3831668" y="9444922"/>
            <a:ext cx="2928983" cy="497233"/>
          </a:xfrm>
          <a:prstGeom prst="rect">
            <a:avLst/>
          </a:prstGeom>
          <a:noFill/>
          <a:ln w="9360">
            <a:noFill/>
          </a:ln>
        </p:spPr>
        <p:txBody>
          <a:bodyPr lIns="91917" rIns="91917" numCol="1" spcCol="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fld id="{2C027781-BADE-446C-8B9C-5C1FDC6603C4}" type="slidenum">
              <a:rPr/>
              <a:pPr/>
              <a:t>21</a:t>
            </a:fld>
            <a:endParaRPr>
              <a:latin typeface="Tempora LGC Uni"/>
            </a:endParaRPr>
          </a:p>
        </p:txBody>
      </p:sp>
    </p:spTree>
    <p:extLst>
      <p:ext uri="{BB962C8B-B14F-4D97-AF65-F5344CB8AC3E}">
        <p14:creationId xmlns:p14="http://schemas.microsoft.com/office/powerpoint/2010/main" val="29052467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98525" y="747713"/>
            <a:ext cx="4965700" cy="3725862"/>
          </a:xfrm>
          <a:prstGeom prst="rect">
            <a:avLst/>
          </a:prstGeom>
          <a:ln w="0">
            <a:noFill/>
          </a:ln>
        </p:spPr>
      </p:sp>
      <p:sp>
        <p:nvSpPr>
          <p:cNvPr id="568" name="PlaceHolder 2"/>
          <p:cNvSpPr>
            <a:spLocks noGrp="1"/>
          </p:cNvSpPr>
          <p:nvPr>
            <p:ph type="body"/>
          </p:nvPr>
        </p:nvSpPr>
        <p:spPr>
          <a:xfrm>
            <a:off x="900538" y="4725707"/>
            <a:ext cx="4959577" cy="4470057"/>
          </a:xfrm>
          <a:prstGeom prst="rect">
            <a:avLst/>
          </a:prstGeom>
          <a:noFill/>
          <a:ln w="9360">
            <a:noFill/>
          </a:ln>
        </p:spPr>
        <p:txBody>
          <a:bodyPr lIns="91917" rIns="91917" numCol="1" spcCol="0" anchor="t">
            <a:noAutofit/>
          </a:bodyPr>
          <a:lstStyle/>
          <a:p>
            <a:endParaRPr lang="ru-RU" sz="18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569" name="PlaceHolder 3"/>
          <p:cNvSpPr>
            <a:spLocks noGrp="1"/>
          </p:cNvSpPr>
          <p:nvPr>
            <p:ph type="sldNum" idx="82"/>
          </p:nvPr>
        </p:nvSpPr>
        <p:spPr>
          <a:xfrm>
            <a:off x="3831668" y="9444922"/>
            <a:ext cx="2928983" cy="497233"/>
          </a:xfrm>
          <a:prstGeom prst="rect">
            <a:avLst/>
          </a:prstGeom>
          <a:noFill/>
          <a:ln w="9360">
            <a:noFill/>
          </a:ln>
        </p:spPr>
        <p:txBody>
          <a:bodyPr lIns="91917" rIns="91917" numCol="1" spcCol="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fld id="{8E7DE366-25E4-4C04-B9D0-0381245C3182}" type="slidenum">
              <a:rPr/>
              <a:pPr/>
              <a:t>24</a:t>
            </a:fld>
            <a:endParaRPr>
              <a:latin typeface="Tempora LGC Uni"/>
            </a:endParaRPr>
          </a:p>
        </p:txBody>
      </p:sp>
    </p:spTree>
    <p:extLst>
      <p:ext uri="{BB962C8B-B14F-4D97-AF65-F5344CB8AC3E}">
        <p14:creationId xmlns:p14="http://schemas.microsoft.com/office/powerpoint/2010/main" val="5040839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98525" y="747713"/>
            <a:ext cx="4965700" cy="3725862"/>
          </a:xfrm>
          <a:prstGeom prst="rect">
            <a:avLst/>
          </a:prstGeom>
          <a:ln w="0">
            <a:noFill/>
          </a:ln>
        </p:spPr>
      </p:sp>
      <p:sp>
        <p:nvSpPr>
          <p:cNvPr id="493" name="PlaceHolder 2"/>
          <p:cNvSpPr>
            <a:spLocks noGrp="1"/>
          </p:cNvSpPr>
          <p:nvPr>
            <p:ph type="body"/>
          </p:nvPr>
        </p:nvSpPr>
        <p:spPr>
          <a:xfrm>
            <a:off x="900538" y="4725707"/>
            <a:ext cx="4959577" cy="4470057"/>
          </a:xfrm>
          <a:prstGeom prst="rect">
            <a:avLst/>
          </a:prstGeom>
          <a:noFill/>
          <a:ln w="9360">
            <a:noFill/>
          </a:ln>
        </p:spPr>
        <p:txBody>
          <a:bodyPr lIns="91917" rIns="91917" numCol="1" spcCol="0" anchor="t">
            <a:noAutofit/>
          </a:bodyPr>
          <a:lstStyle/>
          <a:p>
            <a:endParaRPr lang="ru-RU" sz="18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494" name="PlaceHolder 3"/>
          <p:cNvSpPr>
            <a:spLocks noGrp="1"/>
          </p:cNvSpPr>
          <p:nvPr>
            <p:ph type="sldNum" idx="57"/>
          </p:nvPr>
        </p:nvSpPr>
        <p:spPr>
          <a:xfrm>
            <a:off x="3831668" y="9444922"/>
            <a:ext cx="2928983" cy="497233"/>
          </a:xfrm>
          <a:prstGeom prst="rect">
            <a:avLst/>
          </a:prstGeom>
          <a:noFill/>
          <a:ln w="9360">
            <a:noFill/>
          </a:ln>
        </p:spPr>
        <p:txBody>
          <a:bodyPr lIns="91917" rIns="91917" numCol="1" spcCol="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fld id="{AE7329BA-2EC7-427F-A265-D527DEE796BE}" type="slidenum">
              <a:rPr lang="ru-RU"/>
              <a:pPr/>
              <a:t>2</a:t>
            </a:fld>
            <a:endParaRPr lang="ru-RU">
              <a:latin typeface="Tempora LGC Uni"/>
            </a:endParaRPr>
          </a:p>
        </p:txBody>
      </p:sp>
    </p:spTree>
    <p:extLst>
      <p:ext uri="{BB962C8B-B14F-4D97-AF65-F5344CB8AC3E}">
        <p14:creationId xmlns:p14="http://schemas.microsoft.com/office/powerpoint/2010/main" val="18058421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98525" y="747713"/>
            <a:ext cx="4965700" cy="3725862"/>
          </a:xfrm>
          <a:prstGeom prst="rect">
            <a:avLst/>
          </a:prstGeom>
          <a:ln w="0">
            <a:noFill/>
          </a:ln>
        </p:spPr>
      </p:sp>
      <p:sp>
        <p:nvSpPr>
          <p:cNvPr id="535" name="PlaceHolder 2"/>
          <p:cNvSpPr>
            <a:spLocks noGrp="1"/>
          </p:cNvSpPr>
          <p:nvPr>
            <p:ph type="body"/>
          </p:nvPr>
        </p:nvSpPr>
        <p:spPr>
          <a:xfrm>
            <a:off x="900538" y="4725707"/>
            <a:ext cx="4959577" cy="4470057"/>
          </a:xfrm>
          <a:prstGeom prst="rect">
            <a:avLst/>
          </a:prstGeom>
          <a:noFill/>
          <a:ln w="9360">
            <a:noFill/>
          </a:ln>
        </p:spPr>
        <p:txBody>
          <a:bodyPr lIns="91917" rIns="91917" numCol="1" spcCol="0" anchor="t">
            <a:noAutofit/>
          </a:bodyPr>
          <a:lstStyle/>
          <a:p>
            <a:endParaRPr lang="ru-RU" sz="18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536" name="PlaceHolder 3"/>
          <p:cNvSpPr>
            <a:spLocks noGrp="1"/>
          </p:cNvSpPr>
          <p:nvPr>
            <p:ph type="sldNum" idx="71"/>
          </p:nvPr>
        </p:nvSpPr>
        <p:spPr>
          <a:xfrm>
            <a:off x="3831668" y="9444922"/>
            <a:ext cx="2928983" cy="497233"/>
          </a:xfrm>
          <a:prstGeom prst="rect">
            <a:avLst/>
          </a:prstGeom>
          <a:noFill/>
          <a:ln w="9360">
            <a:noFill/>
          </a:ln>
        </p:spPr>
        <p:txBody>
          <a:bodyPr lIns="91917" rIns="91917" numCol="1" spcCol="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fld id="{2C027781-BADE-446C-8B9C-5C1FDC6603C4}" type="slidenum">
              <a:rPr/>
              <a:pPr/>
              <a:t>25</a:t>
            </a:fld>
            <a:endParaRPr>
              <a:latin typeface="Tempora LGC Uni"/>
            </a:endParaRPr>
          </a:p>
        </p:txBody>
      </p:sp>
    </p:spTree>
    <p:extLst>
      <p:ext uri="{BB962C8B-B14F-4D97-AF65-F5344CB8AC3E}">
        <p14:creationId xmlns:p14="http://schemas.microsoft.com/office/powerpoint/2010/main" val="26596568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98525" y="747713"/>
            <a:ext cx="4965700" cy="3725862"/>
          </a:xfrm>
          <a:prstGeom prst="rect">
            <a:avLst/>
          </a:prstGeom>
          <a:ln w="0">
            <a:noFill/>
          </a:ln>
        </p:spPr>
      </p:sp>
      <p:sp>
        <p:nvSpPr>
          <p:cNvPr id="595" name="PlaceHolder 2"/>
          <p:cNvSpPr>
            <a:spLocks noGrp="1"/>
          </p:cNvSpPr>
          <p:nvPr>
            <p:ph type="body"/>
          </p:nvPr>
        </p:nvSpPr>
        <p:spPr>
          <a:xfrm>
            <a:off x="900538" y="4725707"/>
            <a:ext cx="4959577" cy="4470057"/>
          </a:xfrm>
          <a:prstGeom prst="rect">
            <a:avLst/>
          </a:prstGeom>
          <a:noFill/>
          <a:ln w="12600">
            <a:noFill/>
          </a:ln>
        </p:spPr>
        <p:txBody>
          <a:bodyPr lIns="91917" rIns="91917" numCol="1" spcCol="0" anchor="t">
            <a:noAutofit/>
          </a:bodyPr>
          <a:lstStyle/>
          <a:p>
            <a:endParaRPr lang="ru-RU" sz="18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596" name="PlaceHolder 3"/>
          <p:cNvSpPr>
            <a:spLocks noGrp="1"/>
          </p:cNvSpPr>
          <p:nvPr>
            <p:ph type="sldNum" idx="91"/>
          </p:nvPr>
        </p:nvSpPr>
        <p:spPr>
          <a:xfrm>
            <a:off x="3831668" y="9444922"/>
            <a:ext cx="2928983" cy="497233"/>
          </a:xfrm>
          <a:prstGeom prst="rect">
            <a:avLst/>
          </a:prstGeom>
          <a:noFill/>
          <a:ln w="12600">
            <a:noFill/>
          </a:ln>
        </p:spPr>
        <p:txBody>
          <a:bodyPr lIns="91917" rIns="91917" numCol="1" spcCol="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Times New Roman"/>
                <a:ea typeface="+mn-ea"/>
              </a:defRPr>
            </a:lvl1pPr>
          </a:lstStyle>
          <a:p>
            <a:fld id="{CA137DBD-7608-4E57-BB28-9062D1F210D3}" type="slidenum">
              <a:rPr/>
              <a:pPr/>
              <a:t>26</a:t>
            </a:fld>
            <a:endParaRPr>
              <a:latin typeface="Tempora LGC Uni"/>
            </a:endParaRPr>
          </a:p>
        </p:txBody>
      </p:sp>
    </p:spTree>
    <p:extLst>
      <p:ext uri="{BB962C8B-B14F-4D97-AF65-F5344CB8AC3E}">
        <p14:creationId xmlns:p14="http://schemas.microsoft.com/office/powerpoint/2010/main" val="12147877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85850" y="814388"/>
            <a:ext cx="5348288" cy="40132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8E5C20-1A90-4F2F-AA21-106B6BAC4518}" type="slidenum">
              <a:rPr lang="ru-RU" altLang="ru-RU" smtClean="0"/>
              <a:pPr/>
              <a:t>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174504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98525" y="747713"/>
            <a:ext cx="4965700" cy="3725862"/>
          </a:xfrm>
          <a:prstGeom prst="rect">
            <a:avLst/>
          </a:prstGeom>
          <a:ln w="0">
            <a:noFill/>
          </a:ln>
        </p:spPr>
      </p:sp>
      <p:sp>
        <p:nvSpPr>
          <p:cNvPr id="508" name="PlaceHolder 2"/>
          <p:cNvSpPr>
            <a:spLocks noGrp="1"/>
          </p:cNvSpPr>
          <p:nvPr>
            <p:ph type="body"/>
          </p:nvPr>
        </p:nvSpPr>
        <p:spPr>
          <a:xfrm>
            <a:off x="900538" y="4725707"/>
            <a:ext cx="4959577" cy="4470057"/>
          </a:xfrm>
          <a:prstGeom prst="rect">
            <a:avLst/>
          </a:prstGeom>
          <a:noFill/>
          <a:ln w="9360">
            <a:noFill/>
          </a:ln>
        </p:spPr>
        <p:txBody>
          <a:bodyPr lIns="91917" rIns="91917" numCol="1" spcCol="0" anchor="t">
            <a:noAutofit/>
          </a:bodyPr>
          <a:lstStyle/>
          <a:p>
            <a:endParaRPr lang="ru-RU" sz="18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509" name="PlaceHolder 3"/>
          <p:cNvSpPr>
            <a:spLocks noGrp="1"/>
          </p:cNvSpPr>
          <p:nvPr>
            <p:ph type="sldNum" idx="62"/>
          </p:nvPr>
        </p:nvSpPr>
        <p:spPr>
          <a:xfrm>
            <a:off x="3831668" y="9444922"/>
            <a:ext cx="2928983" cy="497233"/>
          </a:xfrm>
          <a:prstGeom prst="rect">
            <a:avLst/>
          </a:prstGeom>
          <a:noFill/>
          <a:ln w="9360">
            <a:noFill/>
          </a:ln>
        </p:spPr>
        <p:txBody>
          <a:bodyPr lIns="91917" rIns="91917" numCol="1" spcCol="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fld id="{1238A5DB-45B6-4591-8FF0-F5CC940984DE}" type="slidenum">
              <a:rPr lang="ru-RU"/>
              <a:pPr/>
              <a:t>4</a:t>
            </a:fld>
            <a:endParaRPr lang="ru-RU">
              <a:latin typeface="Tempora LGC Uni"/>
            </a:endParaRPr>
          </a:p>
        </p:txBody>
      </p:sp>
    </p:spTree>
    <p:extLst>
      <p:ext uri="{BB962C8B-B14F-4D97-AF65-F5344CB8AC3E}">
        <p14:creationId xmlns:p14="http://schemas.microsoft.com/office/powerpoint/2010/main" val="10491372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98525" y="747713"/>
            <a:ext cx="4965700" cy="3725862"/>
          </a:xfrm>
          <a:prstGeom prst="rect">
            <a:avLst/>
          </a:prstGeom>
          <a:ln w="0">
            <a:noFill/>
          </a:ln>
        </p:spPr>
      </p:sp>
      <p:sp>
        <p:nvSpPr>
          <p:cNvPr id="514" name="PlaceHolder 2"/>
          <p:cNvSpPr>
            <a:spLocks noGrp="1"/>
          </p:cNvSpPr>
          <p:nvPr>
            <p:ph type="body"/>
          </p:nvPr>
        </p:nvSpPr>
        <p:spPr>
          <a:xfrm>
            <a:off x="900538" y="4725707"/>
            <a:ext cx="4959577" cy="4470057"/>
          </a:xfrm>
          <a:prstGeom prst="rect">
            <a:avLst/>
          </a:prstGeom>
          <a:noFill/>
          <a:ln w="9360">
            <a:noFill/>
          </a:ln>
        </p:spPr>
        <p:txBody>
          <a:bodyPr lIns="91917" rIns="91917" numCol="1" spcCol="0" anchor="t">
            <a:noAutofit/>
          </a:bodyPr>
          <a:lstStyle/>
          <a:p>
            <a:endParaRPr lang="ru-RU" sz="1800" spc="-1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515" name="PlaceHolder 3"/>
          <p:cNvSpPr>
            <a:spLocks noGrp="1"/>
          </p:cNvSpPr>
          <p:nvPr>
            <p:ph type="sldNum" idx="64"/>
          </p:nvPr>
        </p:nvSpPr>
        <p:spPr>
          <a:xfrm>
            <a:off x="3831668" y="9444922"/>
            <a:ext cx="2928983" cy="497233"/>
          </a:xfrm>
          <a:prstGeom prst="rect">
            <a:avLst/>
          </a:prstGeom>
          <a:noFill/>
          <a:ln w="9360">
            <a:noFill/>
          </a:ln>
        </p:spPr>
        <p:txBody>
          <a:bodyPr lIns="91917" rIns="91917" numCol="1" spcCol="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fld id="{03E83E68-FA6C-4AB5-BB67-B686EE6FD8E5}" type="slidenum">
              <a:rPr lang="ru-RU"/>
              <a:pPr/>
              <a:t>5</a:t>
            </a:fld>
            <a:endParaRPr lang="ru-RU">
              <a:latin typeface="Tempora LGC Uni"/>
            </a:endParaRPr>
          </a:p>
        </p:txBody>
      </p:sp>
    </p:spTree>
    <p:extLst>
      <p:ext uri="{BB962C8B-B14F-4D97-AF65-F5344CB8AC3E}">
        <p14:creationId xmlns:p14="http://schemas.microsoft.com/office/powerpoint/2010/main" val="1346991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98525" y="747713"/>
            <a:ext cx="4965700" cy="3725862"/>
          </a:xfrm>
          <a:prstGeom prst="rect">
            <a:avLst/>
          </a:prstGeom>
          <a:ln w="0">
            <a:noFill/>
          </a:ln>
        </p:spPr>
      </p:sp>
      <p:sp>
        <p:nvSpPr>
          <p:cNvPr id="520" name="PlaceHolder 2"/>
          <p:cNvSpPr>
            <a:spLocks noGrp="1"/>
          </p:cNvSpPr>
          <p:nvPr>
            <p:ph type="body"/>
          </p:nvPr>
        </p:nvSpPr>
        <p:spPr>
          <a:xfrm>
            <a:off x="900538" y="4725707"/>
            <a:ext cx="4959577" cy="4470057"/>
          </a:xfrm>
          <a:prstGeom prst="rect">
            <a:avLst/>
          </a:prstGeom>
          <a:noFill/>
          <a:ln w="9360">
            <a:noFill/>
          </a:ln>
        </p:spPr>
        <p:txBody>
          <a:bodyPr lIns="91917" rIns="91917" numCol="1" spcCol="0" anchor="t">
            <a:noAutofit/>
          </a:bodyPr>
          <a:lstStyle/>
          <a:p>
            <a:endParaRPr lang="ru-RU" sz="18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521" name="PlaceHolder 3"/>
          <p:cNvSpPr>
            <a:spLocks noGrp="1"/>
          </p:cNvSpPr>
          <p:nvPr>
            <p:ph type="sldNum" idx="66"/>
          </p:nvPr>
        </p:nvSpPr>
        <p:spPr>
          <a:xfrm>
            <a:off x="3831668" y="9444922"/>
            <a:ext cx="2928983" cy="497233"/>
          </a:xfrm>
          <a:prstGeom prst="rect">
            <a:avLst/>
          </a:prstGeom>
          <a:noFill/>
          <a:ln w="9360">
            <a:noFill/>
          </a:ln>
        </p:spPr>
        <p:txBody>
          <a:bodyPr lIns="91917" rIns="91917" numCol="1" spcCol="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fld id="{6AC4E8A5-FF2E-4227-8BE3-072AACF7BD2F}" type="slidenum">
              <a:rPr lang="ru-RU"/>
              <a:pPr/>
              <a:t>6</a:t>
            </a:fld>
            <a:endParaRPr lang="ru-RU">
              <a:latin typeface="Tempora LGC Uni"/>
            </a:endParaRPr>
          </a:p>
        </p:txBody>
      </p:sp>
    </p:spTree>
    <p:extLst>
      <p:ext uri="{BB962C8B-B14F-4D97-AF65-F5344CB8AC3E}">
        <p14:creationId xmlns:p14="http://schemas.microsoft.com/office/powerpoint/2010/main" val="3469037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98525" y="747713"/>
            <a:ext cx="4965700" cy="3725862"/>
          </a:xfrm>
          <a:prstGeom prst="rect">
            <a:avLst/>
          </a:prstGeom>
          <a:ln w="0">
            <a:noFill/>
          </a:ln>
        </p:spPr>
      </p:sp>
      <p:sp>
        <p:nvSpPr>
          <p:cNvPr id="526" name="PlaceHolder 2"/>
          <p:cNvSpPr>
            <a:spLocks noGrp="1"/>
          </p:cNvSpPr>
          <p:nvPr>
            <p:ph type="body"/>
          </p:nvPr>
        </p:nvSpPr>
        <p:spPr>
          <a:xfrm>
            <a:off x="900538" y="4725707"/>
            <a:ext cx="4959577" cy="4470057"/>
          </a:xfrm>
          <a:prstGeom prst="rect">
            <a:avLst/>
          </a:prstGeom>
          <a:noFill/>
          <a:ln w="9360">
            <a:noFill/>
          </a:ln>
        </p:spPr>
        <p:txBody>
          <a:bodyPr lIns="91917" rIns="91917" numCol="1" spcCol="0" anchor="t">
            <a:noAutofit/>
          </a:bodyPr>
          <a:lstStyle/>
          <a:p>
            <a:endParaRPr lang="ru-RU" sz="18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527" name="PlaceHolder 3"/>
          <p:cNvSpPr>
            <a:spLocks noGrp="1"/>
          </p:cNvSpPr>
          <p:nvPr>
            <p:ph type="sldNum" idx="68"/>
          </p:nvPr>
        </p:nvSpPr>
        <p:spPr>
          <a:xfrm>
            <a:off x="3831668" y="9444922"/>
            <a:ext cx="2928983" cy="497233"/>
          </a:xfrm>
          <a:prstGeom prst="rect">
            <a:avLst/>
          </a:prstGeom>
          <a:noFill/>
          <a:ln w="9360">
            <a:noFill/>
          </a:ln>
        </p:spPr>
        <p:txBody>
          <a:bodyPr lIns="91917" rIns="91917" numCol="1" spcCol="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fld id="{5C21AA17-BA39-454A-8045-EC105B2F76FE}" type="slidenum">
              <a:rPr lang="ru-RU"/>
              <a:pPr/>
              <a:t>7</a:t>
            </a:fld>
            <a:endParaRPr lang="ru-RU">
              <a:latin typeface="Tempora LGC Uni"/>
            </a:endParaRPr>
          </a:p>
        </p:txBody>
      </p:sp>
    </p:spTree>
    <p:extLst>
      <p:ext uri="{BB962C8B-B14F-4D97-AF65-F5344CB8AC3E}">
        <p14:creationId xmlns:p14="http://schemas.microsoft.com/office/powerpoint/2010/main" val="24721080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98525" y="747713"/>
            <a:ext cx="4965700" cy="3725862"/>
          </a:xfrm>
          <a:prstGeom prst="rect">
            <a:avLst/>
          </a:prstGeom>
          <a:ln w="0">
            <a:noFill/>
          </a:ln>
        </p:spPr>
      </p:sp>
      <p:sp>
        <p:nvSpPr>
          <p:cNvPr id="508" name="PlaceHolder 2"/>
          <p:cNvSpPr>
            <a:spLocks noGrp="1"/>
          </p:cNvSpPr>
          <p:nvPr>
            <p:ph type="body"/>
          </p:nvPr>
        </p:nvSpPr>
        <p:spPr>
          <a:xfrm>
            <a:off x="900538" y="4725707"/>
            <a:ext cx="4959577" cy="4470057"/>
          </a:xfrm>
          <a:prstGeom prst="rect">
            <a:avLst/>
          </a:prstGeom>
          <a:noFill/>
          <a:ln w="9360">
            <a:noFill/>
          </a:ln>
        </p:spPr>
        <p:txBody>
          <a:bodyPr lIns="91917" rIns="91917" numCol="1" spcCol="0" anchor="t">
            <a:noAutofit/>
          </a:bodyPr>
          <a:lstStyle/>
          <a:p>
            <a:endParaRPr lang="ru-RU" sz="1800" spc="-1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509" name="PlaceHolder 3"/>
          <p:cNvSpPr>
            <a:spLocks noGrp="1"/>
          </p:cNvSpPr>
          <p:nvPr>
            <p:ph type="sldNum" idx="62"/>
          </p:nvPr>
        </p:nvSpPr>
        <p:spPr>
          <a:xfrm>
            <a:off x="3831668" y="9444922"/>
            <a:ext cx="2928983" cy="497233"/>
          </a:xfrm>
          <a:prstGeom prst="rect">
            <a:avLst/>
          </a:prstGeom>
          <a:noFill/>
          <a:ln w="9360">
            <a:noFill/>
          </a:ln>
        </p:spPr>
        <p:txBody>
          <a:bodyPr lIns="91917" rIns="91917" numCol="1" spcCol="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fld id="{1238A5DB-45B6-4591-8FF0-F5CC940984DE}" type="slidenum">
              <a:rPr/>
              <a:pPr/>
              <a:t>8</a:t>
            </a:fld>
            <a:endParaRPr>
              <a:latin typeface="Tempora LGC Uni"/>
            </a:endParaRPr>
          </a:p>
        </p:txBody>
      </p:sp>
    </p:spTree>
    <p:extLst>
      <p:ext uri="{BB962C8B-B14F-4D97-AF65-F5344CB8AC3E}">
        <p14:creationId xmlns:p14="http://schemas.microsoft.com/office/powerpoint/2010/main" val="16548422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98525" y="747713"/>
            <a:ext cx="4965700" cy="3725862"/>
          </a:xfrm>
          <a:prstGeom prst="rect">
            <a:avLst/>
          </a:prstGeom>
          <a:ln w="0">
            <a:noFill/>
          </a:ln>
        </p:spPr>
      </p:sp>
      <p:sp>
        <p:nvSpPr>
          <p:cNvPr id="514" name="PlaceHolder 2"/>
          <p:cNvSpPr>
            <a:spLocks noGrp="1"/>
          </p:cNvSpPr>
          <p:nvPr>
            <p:ph type="body"/>
          </p:nvPr>
        </p:nvSpPr>
        <p:spPr>
          <a:xfrm>
            <a:off x="900538" y="4725707"/>
            <a:ext cx="4959577" cy="4470057"/>
          </a:xfrm>
          <a:prstGeom prst="rect">
            <a:avLst/>
          </a:prstGeom>
          <a:noFill/>
          <a:ln w="9360">
            <a:noFill/>
          </a:ln>
        </p:spPr>
        <p:txBody>
          <a:bodyPr lIns="91917" rIns="91917" numCol="1" spcCol="0" anchor="t">
            <a:noAutofit/>
          </a:bodyPr>
          <a:lstStyle/>
          <a:p>
            <a:endParaRPr lang="ru-RU" sz="1800" spc="-1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515" name="PlaceHolder 3"/>
          <p:cNvSpPr>
            <a:spLocks noGrp="1"/>
          </p:cNvSpPr>
          <p:nvPr>
            <p:ph type="sldNum" idx="64"/>
          </p:nvPr>
        </p:nvSpPr>
        <p:spPr>
          <a:xfrm>
            <a:off x="3831668" y="9444922"/>
            <a:ext cx="2928983" cy="497233"/>
          </a:xfrm>
          <a:prstGeom prst="rect">
            <a:avLst/>
          </a:prstGeom>
          <a:noFill/>
          <a:ln w="9360">
            <a:noFill/>
          </a:ln>
        </p:spPr>
        <p:txBody>
          <a:bodyPr lIns="91917" rIns="91917" numCol="1" spcCol="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fld id="{03E83E68-FA6C-4AB5-BB67-B686EE6FD8E5}" type="slidenum">
              <a:rPr lang="ru-RU"/>
              <a:pPr/>
              <a:t>9</a:t>
            </a:fld>
            <a:endParaRPr lang="ru-RU">
              <a:latin typeface="Tempora LGC Uni"/>
            </a:endParaRPr>
          </a:p>
        </p:txBody>
      </p:sp>
    </p:spTree>
    <p:extLst>
      <p:ext uri="{BB962C8B-B14F-4D97-AF65-F5344CB8AC3E}">
        <p14:creationId xmlns:p14="http://schemas.microsoft.com/office/powerpoint/2010/main" val="2133145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1A27251-1BDE-4437-B245-04DD2F075089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96BB4BA-BC5E-4EB2-9D9B-04A159A48F55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43E4CE6-923E-430A-BA3D-23E59D72D2F0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B9D039B0-1241-43F7-89E8-CFB60C395E8A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305F3C1C-B8B6-4215-BEA0-DF1171B0C046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AC687107-DA07-48BB-8677-CCFFA23CCE8E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ABE99A7D-A863-498C-AA7D-1561F417EE20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EC07B226-8799-4905-8C85-E514A599A439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140C8E2B-DE22-47AD-97D6-F8A5126AA71C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170F4213-C9A7-494A-9677-2777E982F276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4BFFBC13-2244-46B3-9970-0EE64E64EB7A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152E915-F857-4522-9172-621F70F9AB76}" type="slidenum">
              <a:rPr/>
              <a:pPr/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DDB0DED2-6532-4BE5-B3F5-35022B6EB064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B10D3841-031D-4966-9E64-E1422494D8D2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57570FA3-8CE0-415C-9807-96E99850397B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EF6D3522-C76F-4837-95CD-016BD3E98DCF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0B62E180-8934-4A12-8172-3737B72DBFFB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852C055-FA60-43EE-B0D5-723A40990B98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23939BE-0CA6-46B6-8C33-2DA7622A8345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9F293FE-BCBD-458E-9009-B80350DBD670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210C2C2-0BE3-433A-9A36-115A4C31A840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1994674-3CA0-4FBF-90F5-EEAF65069647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8522F49-8CCF-4906-A91F-ECDA977DE0F3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78C50B89-2AFB-4A7C-94F7-F9E1371F602B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dt" idx="1"/>
          </p:nvPr>
        </p:nvSpPr>
        <p:spPr>
          <a:xfrm>
            <a:off x="45720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empora LGC Uni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empora LGC Uni"/>
              </a:rPr>
              <a:t>&lt;дата/время&gt;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ftr" idx="2"/>
          </p:nvPr>
        </p:nvSpPr>
        <p:spPr>
          <a:xfrm>
            <a:off x="3124080" y="6245280"/>
            <a:ext cx="289512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000000"/>
                </a:solidFill>
                <a:latin typeface="Tempora LGC Uni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empora LGC Uni"/>
              </a:rPr>
              <a:t>&lt;нижний колонтитул&gt;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sldNum" idx="3"/>
          </p:nvPr>
        </p:nvSpPr>
        <p:spPr>
          <a:xfrm>
            <a:off x="655308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A239950-05EE-4EAC-89D6-4087ACEA3ECB}" type="slidenum">
              <a:rPr lang="ru-RU" sz="1400" b="0" strike="noStrike" spc="-1">
                <a:solidFill>
                  <a:srgbClr val="000000"/>
                </a:solidFill>
                <a:latin typeface="Arial"/>
              </a:rPr>
              <a:pPr indent="0" algn="r">
                <a:lnSpc>
                  <a:spcPct val="100000"/>
                </a:lnSpc>
                <a:buNone/>
              </a:pPr>
              <a:t>‹#›</a:t>
            </a:fld>
            <a:endParaRPr lang="ru-RU" sz="1400" b="0" strike="noStrike" spc="-1">
              <a:solidFill>
                <a:srgbClr val="000000"/>
              </a:solidFill>
              <a:latin typeface="Tempora LGC Uni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Образец заголовка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Образец текста</a:t>
            </a:r>
          </a:p>
          <a:p>
            <a:pPr marL="743040" lvl="1" indent="-28584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</a:t>
            </a:r>
          </a:p>
          <a:p>
            <a:pPr marL="1143000" lvl="2" indent="-2286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</a:t>
            </a:r>
          </a:p>
          <a:p>
            <a:pPr marL="1600200" lvl="3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Четвертый уровень</a:t>
            </a:r>
          </a:p>
          <a:p>
            <a:pPr marL="2057400" lvl="4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tarSymbol"/>
              <a:buChar char="»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 idx="4"/>
          </p:nvPr>
        </p:nvSpPr>
        <p:spPr>
          <a:xfrm>
            <a:off x="45720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empora LGC Uni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empora LGC Uni"/>
              </a:rPr>
              <a:t>&lt;дата/время&gt;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ftr" idx="5"/>
          </p:nvPr>
        </p:nvSpPr>
        <p:spPr>
          <a:xfrm>
            <a:off x="3124080" y="6245280"/>
            <a:ext cx="289512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000000"/>
                </a:solidFill>
                <a:latin typeface="Tempora LGC Uni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empora LGC Uni"/>
              </a:rPr>
              <a:t>&lt;нижний колонтитул&gt;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sldNum" idx="6"/>
          </p:nvPr>
        </p:nvSpPr>
        <p:spPr>
          <a:xfrm>
            <a:off x="655308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79FAC8E-8EF9-471E-84CD-E431824E709A}" type="slidenum">
              <a:rPr lang="ru-RU" sz="1400" b="0" strike="noStrike" spc="-1">
                <a:solidFill>
                  <a:srgbClr val="000000"/>
                </a:solidFill>
                <a:latin typeface="Arial"/>
              </a:rPr>
              <a:pPr indent="0" algn="r">
                <a:lnSpc>
                  <a:spcPct val="100000"/>
                </a:lnSpc>
                <a:buNone/>
              </a:pPr>
              <a:t>‹#›</a:t>
            </a:fld>
            <a:endParaRPr lang="ru-RU" sz="1400" b="0" strike="noStrike" spc="-1">
              <a:solidFill>
                <a:srgbClr val="000000"/>
              </a:solidFill>
              <a:latin typeface="Tempora LGC Un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.png"/><Relationship Id="rId4" Type="http://schemas.openxmlformats.org/officeDocument/2006/relationships/chart" Target="../charts/char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chart" Target="../charts/chart19.xml"/><Relationship Id="rId5" Type="http://schemas.openxmlformats.org/officeDocument/2006/relationships/image" Target="../media/image1.png"/><Relationship Id="rId4" Type="http://schemas.openxmlformats.org/officeDocument/2006/relationships/chart" Target="../charts/char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5" Type="http://schemas.openxmlformats.org/officeDocument/2006/relationships/chart" Target="../charts/chart21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.png"/><Relationship Id="rId4" Type="http://schemas.openxmlformats.org/officeDocument/2006/relationships/chart" Target="../charts/char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.png"/><Relationship Id="rId4" Type="http://schemas.openxmlformats.org/officeDocument/2006/relationships/chart" Target="../charts/chart2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.png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png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png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.png"/><Relationship Id="rId4" Type="http://schemas.openxmlformats.org/officeDocument/2006/relationships/chart" Target="../charts/char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rgbClr val="FFFF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ectangle 2"/>
          <p:cNvSpPr/>
          <p:nvPr/>
        </p:nvSpPr>
        <p:spPr>
          <a:xfrm>
            <a:off x="0" y="1732680"/>
            <a:ext cx="9143640" cy="262872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Open Sans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Open Sans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Open Sans"/>
            </a:endParaRPr>
          </a:p>
          <a:p>
            <a:pPr algn="ctr">
              <a:lnSpc>
                <a:spcPct val="100000"/>
              </a:lnSpc>
            </a:pPr>
            <a:r>
              <a:rPr lang="ru-RU" sz="1800" b="1" strike="noStrike" cap="all" spc="-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КОНТРОЛЬНО-НАДЗОРНОЙ ДЕЯТЕЛЬНОСТИ </a:t>
            </a:r>
            <a:endParaRPr lang="ru-RU" sz="1800" b="1" strike="noStrike" cap="all" spc="-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1800" b="1" strike="noStrike" cap="all" spc="-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ЦЕНТРАЛЬНОГО </a:t>
            </a:r>
            <a:r>
              <a:rPr lang="ru-RU" sz="1800" b="1" strike="noStrike" cap="all" spc="-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РОСТЕХНАДЗОРА </a:t>
            </a:r>
            <a:endParaRPr lang="ru-RU" sz="1800" b="1" strike="noStrike" cap="all" spc="-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1800" b="1" strike="noStrike" cap="all" spc="-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800" b="1" strike="noStrike" cap="all" spc="-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</a:t>
            </a:r>
            <a:r>
              <a:rPr lang="ru-RU" sz="1800" b="1" strike="noStrike" cap="all" spc="-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Костромской области</a:t>
            </a:r>
            <a:r>
              <a:rPr lang="ru-RU" b="1" cap="all" spc="-1" dirty="0">
                <a:solidFill>
                  <a:srgbClr val="2D2D8A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6 месяцев</a:t>
            </a:r>
            <a:r>
              <a:rPr lang="en-US" b="1" cap="all" spc="-1" dirty="0">
                <a:solidFill>
                  <a:srgbClr val="2D2D8A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cap="all" spc="-1" dirty="0">
                <a:solidFill>
                  <a:srgbClr val="2D2D8A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года</a:t>
            </a:r>
            <a:endParaRPr lang="ru-RU" sz="18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ru-RU" sz="2400" b="1" strike="noStrike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Доклад заместителя руководителя Центрального управления </a:t>
            </a:r>
            <a:r>
              <a:rPr lang="ru-RU" sz="2400" b="1" strike="noStrike" spc="-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Ростехнадзора</a:t>
            </a:r>
            <a:endParaRPr lang="ru-RU" sz="2400" b="0" strike="noStrike" spc="-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ru-RU" sz="2400" b="1" strike="noStrike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Пузанова Дмитрия Владимировича</a:t>
            </a:r>
            <a:endParaRPr lang="ru-RU" sz="2400" b="0" strike="noStrike" spc="-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Rectangle 3"/>
          <p:cNvSpPr/>
          <p:nvPr/>
        </p:nvSpPr>
        <p:spPr>
          <a:xfrm>
            <a:off x="0" y="5029200"/>
            <a:ext cx="9143640" cy="68544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t">
            <a:noAutofit/>
          </a:bodyPr>
          <a:lstStyle/>
          <a:p>
            <a:pPr algn="ctr">
              <a:lnSpc>
                <a:spcPct val="90000"/>
              </a:lnSpc>
            </a:pPr>
            <a:endParaRPr lang="ru-RU" sz="2000" b="1" strike="noStrike" spc="-1">
              <a:solidFill>
                <a:srgbClr val="4040B2"/>
              </a:solidFill>
              <a:latin typeface="Calibri"/>
            </a:endParaRPr>
          </a:p>
        </p:txBody>
      </p:sp>
      <p:sp>
        <p:nvSpPr>
          <p:cNvPr id="90" name="Text Box 4"/>
          <p:cNvSpPr/>
          <p:nvPr/>
        </p:nvSpPr>
        <p:spPr>
          <a:xfrm>
            <a:off x="304920" y="6137640"/>
            <a:ext cx="8534160" cy="398655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pc="-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сентября 2026 </a:t>
            </a:r>
            <a:r>
              <a:rPr lang="ru-RU" sz="2000" b="1" strike="noStrike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endParaRPr lang="ru-RU" sz="2000" b="0" strike="noStrike" spc="-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1" name="Group 36"/>
          <p:cNvGrpSpPr/>
          <p:nvPr/>
        </p:nvGrpSpPr>
        <p:grpSpPr>
          <a:xfrm>
            <a:off x="0" y="127080"/>
            <a:ext cx="9143640" cy="1611000"/>
            <a:chOff x="0" y="127080"/>
            <a:chExt cx="9143640" cy="1611000"/>
          </a:xfrm>
        </p:grpSpPr>
        <p:sp>
          <p:nvSpPr>
            <p:cNvPr id="92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93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94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95" name="Text Box 40"/>
            <p:cNvSpPr/>
            <p:nvPr/>
          </p:nvSpPr>
          <p:spPr>
            <a:xfrm>
              <a:off x="519120" y="127080"/>
              <a:ext cx="831960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Центральное управление Федеральной службы по экологическому, 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технологическому и атомному надзору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pic>
          <p:nvPicPr>
            <p:cNvPr id="96" name="Picture 41" descr="fsetan_emblema2007"/>
            <p:cNvPicPr/>
            <p:nvPr/>
          </p:nvPicPr>
          <p:blipFill>
            <a:blip r:embed="rId3"/>
            <a:stretch/>
          </p:blipFill>
          <p:spPr>
            <a:xfrm>
              <a:off x="324000" y="549360"/>
              <a:ext cx="1056960" cy="118872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97" name="Line 2"/>
          <p:cNvSpPr/>
          <p:nvPr/>
        </p:nvSpPr>
        <p:spPr>
          <a:xfrm>
            <a:off x="428400" y="5121000"/>
            <a:ext cx="8501040" cy="360"/>
          </a:xfrm>
          <a:prstGeom prst="line">
            <a:avLst/>
          </a:prstGeom>
          <a:ln w="38100">
            <a:solidFill>
              <a:srgbClr val="C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ctr" anchorCtr="1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" name="Line 2"/>
          <p:cNvSpPr/>
          <p:nvPr/>
        </p:nvSpPr>
        <p:spPr>
          <a:xfrm>
            <a:off x="0" y="-987120"/>
            <a:ext cx="9144000" cy="360"/>
          </a:xfrm>
          <a:prstGeom prst="line">
            <a:avLst/>
          </a:prstGeom>
          <a:ln w="38100">
            <a:solidFill>
              <a:srgbClr val="C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ctr" anchorCtr="1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sldNum" idx="26"/>
          </p:nvPr>
        </p:nvSpPr>
        <p:spPr>
          <a:xfrm>
            <a:off x="7010280" y="6381720"/>
            <a:ext cx="195372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600" b="0" strike="noStrike" spc="-1">
                <a:solidFill>
                  <a:srgbClr val="000000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14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41" name="Таблица 5"/>
          <p:cNvGraphicFramePr/>
          <p:nvPr>
            <p:extLst>
              <p:ext uri="{D42A27DB-BD31-4B8C-83A1-F6EECF244321}">
                <p14:modId xmlns:p14="http://schemas.microsoft.com/office/powerpoint/2010/main" val="1457150507"/>
              </p:ext>
            </p:extLst>
          </p:nvPr>
        </p:nvGraphicFramePr>
        <p:xfrm>
          <a:off x="161640" y="1344975"/>
          <a:ext cx="9060132" cy="1066800"/>
        </p:xfrm>
        <a:graphic>
          <a:graphicData uri="http://schemas.openxmlformats.org/drawingml/2006/table">
            <a:tbl>
              <a:tblPr/>
              <a:tblGrid>
                <a:gridCol w="906013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strike="noStrike" spc="-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Общая</a:t>
                      </a:r>
                      <a:r>
                        <a:rPr lang="ru-RU" sz="2000" b="1" strike="noStrike" spc="-1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результативность отдела при п</a:t>
                      </a:r>
                      <a:r>
                        <a:rPr lang="ru-RU" sz="2000" b="1" strike="noStrike" spc="-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роведении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strike="noStrike" spc="-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плановых и </a:t>
                      </a:r>
                      <a:r>
                        <a:rPr lang="ru-RU" sz="2400" b="1" strike="noStrike" spc="-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внеплановых</a:t>
                      </a:r>
                      <a:r>
                        <a:rPr lang="ru-RU" sz="2000" b="1" strike="noStrike" spc="-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проверок </a:t>
                      </a:r>
                      <a:endParaRPr lang="ru-RU" sz="2000" b="0" strike="noStrike" spc="-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strike="noStrike" spc="-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(энергетический надзор)</a:t>
                      </a:r>
                      <a:endParaRPr lang="ru-RU" sz="2000" b="0" strike="noStrike" spc="-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99799452"/>
              </p:ext>
            </p:extLst>
          </p:nvPr>
        </p:nvGraphicFramePr>
        <p:xfrm>
          <a:off x="626400" y="2681057"/>
          <a:ext cx="3684343" cy="4084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1969310094"/>
              </p:ext>
            </p:extLst>
          </p:nvPr>
        </p:nvGraphicFramePr>
        <p:xfrm>
          <a:off x="4599540" y="2684297"/>
          <a:ext cx="3684343" cy="4084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26400" y="2311102"/>
            <a:ext cx="3950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</a:t>
            </a:r>
            <a:r>
              <a:rPr lang="ru-RU" sz="2400" dirty="0"/>
              <a:t> </a:t>
            </a:r>
            <a:r>
              <a:rPr lang="ru-RU" sz="2400" b="1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надзора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39977" y="2311102"/>
            <a:ext cx="39040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Нагрузка</a:t>
            </a:r>
            <a:r>
              <a:rPr lang="ru-RU" sz="2400" dirty="0"/>
              <a:t> </a:t>
            </a:r>
            <a:r>
              <a:rPr lang="ru-RU" sz="2400" b="1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инспектора</a:t>
            </a:r>
          </a:p>
        </p:txBody>
      </p:sp>
      <p:grpSp>
        <p:nvGrpSpPr>
          <p:cNvPr id="11" name="Group 36"/>
          <p:cNvGrpSpPr/>
          <p:nvPr/>
        </p:nvGrpSpPr>
        <p:grpSpPr>
          <a:xfrm>
            <a:off x="360" y="0"/>
            <a:ext cx="9143640" cy="1611000"/>
            <a:chOff x="0" y="127080"/>
            <a:chExt cx="9143640" cy="1611000"/>
          </a:xfrm>
        </p:grpSpPr>
        <p:sp>
          <p:nvSpPr>
            <p:cNvPr id="12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5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6" name="Text Box 40"/>
            <p:cNvSpPr/>
            <p:nvPr/>
          </p:nvSpPr>
          <p:spPr>
            <a:xfrm>
              <a:off x="519120" y="127080"/>
              <a:ext cx="831960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Центральное управление Федеральной службы по экологическому, 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технологическому и атомному надзору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pic>
          <p:nvPicPr>
            <p:cNvPr id="17" name="Picture 41" descr="fsetan_emblema2007"/>
            <p:cNvPicPr/>
            <p:nvPr/>
          </p:nvPicPr>
          <p:blipFill>
            <a:blip r:embed="rId5"/>
            <a:stretch/>
          </p:blipFill>
          <p:spPr>
            <a:xfrm>
              <a:off x="324000" y="549360"/>
              <a:ext cx="1056960" cy="1188720"/>
            </a:xfrm>
            <a:prstGeom prst="rect">
              <a:avLst/>
            </a:prstGeom>
            <a:ln w="0"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PlaceHolder 1"/>
          <p:cNvSpPr>
            <a:spLocks noGrp="1"/>
          </p:cNvSpPr>
          <p:nvPr>
            <p:ph type="sldNum" idx="4294967295"/>
          </p:nvPr>
        </p:nvSpPr>
        <p:spPr>
          <a:xfrm>
            <a:off x="7010280" y="6381720"/>
            <a:ext cx="195372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600" b="0" strike="noStrike" spc="-1">
                <a:solidFill>
                  <a:srgbClr val="000000"/>
                </a:solidFill>
                <a:latin typeface="Arial"/>
              </a:defRPr>
            </a:lvl1pPr>
          </a:lstStyle>
          <a:p>
            <a:r>
              <a:rPr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55" name="Таблица 5"/>
          <p:cNvGraphicFramePr/>
          <p:nvPr>
            <p:extLst>
              <p:ext uri="{D42A27DB-BD31-4B8C-83A1-F6EECF244321}">
                <p14:modId xmlns:p14="http://schemas.microsoft.com/office/powerpoint/2010/main" val="605549857"/>
              </p:ext>
            </p:extLst>
          </p:nvPr>
        </p:nvGraphicFramePr>
        <p:xfrm>
          <a:off x="354327" y="1544312"/>
          <a:ext cx="8424153" cy="1310640"/>
        </p:xfrm>
        <a:graphic>
          <a:graphicData uri="http://schemas.openxmlformats.org/drawingml/2006/table">
            <a:tbl>
              <a:tblPr/>
              <a:tblGrid>
                <a:gridCol w="842415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1" strike="noStrike" spc="-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Составление протоколов по итогам проведения проверок</a:t>
                      </a:r>
                      <a:endParaRPr lang="ru-RU" sz="2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1" strike="noStrike" spc="-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(энергетический надзор)</a:t>
                      </a:r>
                      <a:endParaRPr lang="ru-RU" sz="2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strike="noStrike" spc="-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</a:t>
                      </a:r>
                      <a:r>
                        <a:rPr lang="ru-RU" sz="2000" b="1" strike="noStrike" spc="-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проверок с нарушениями </a:t>
                      </a:r>
                      <a:r>
                        <a:rPr lang="ru-RU" sz="2000" b="1" strike="noStrike" spc="-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ru-RU" sz="2000" b="1" strike="noStrike" spc="-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200" b="1" strike="noStrike" spc="-1" dirty="0" smtClean="0">
                          <a:solidFill>
                            <a:srgbClr val="C0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2000" b="1" strike="noStrike" spc="-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0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694288545"/>
              </p:ext>
            </p:extLst>
          </p:nvPr>
        </p:nvGraphicFramePr>
        <p:xfrm>
          <a:off x="814811" y="3031299"/>
          <a:ext cx="7565101" cy="3710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8" name="Group 36"/>
          <p:cNvGrpSpPr/>
          <p:nvPr/>
        </p:nvGrpSpPr>
        <p:grpSpPr>
          <a:xfrm>
            <a:off x="360" y="0"/>
            <a:ext cx="9143640" cy="1611000"/>
            <a:chOff x="0" y="127080"/>
            <a:chExt cx="9143640" cy="1611000"/>
          </a:xfrm>
        </p:grpSpPr>
        <p:sp>
          <p:nvSpPr>
            <p:cNvPr id="9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0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1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2" name="Text Box 40"/>
            <p:cNvSpPr/>
            <p:nvPr/>
          </p:nvSpPr>
          <p:spPr>
            <a:xfrm>
              <a:off x="519120" y="127080"/>
              <a:ext cx="831960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Центральное управление Федеральной службы по экологическому, 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технологическому и атомному надзору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pic>
          <p:nvPicPr>
            <p:cNvPr id="13" name="Picture 41" descr="fsetan_emblema2007"/>
            <p:cNvPicPr/>
            <p:nvPr/>
          </p:nvPicPr>
          <p:blipFill>
            <a:blip r:embed="rId4"/>
            <a:stretch/>
          </p:blipFill>
          <p:spPr>
            <a:xfrm>
              <a:off x="324000" y="549360"/>
              <a:ext cx="1056960" cy="1188720"/>
            </a:xfrm>
            <a:prstGeom prst="rect">
              <a:avLst/>
            </a:prstGeom>
            <a:ln w="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76634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7" name="Таблица 27"/>
          <p:cNvGraphicFramePr/>
          <p:nvPr>
            <p:extLst>
              <p:ext uri="{D42A27DB-BD31-4B8C-83A1-F6EECF244321}">
                <p14:modId xmlns:p14="http://schemas.microsoft.com/office/powerpoint/2010/main" val="4161382641"/>
              </p:ext>
            </p:extLst>
          </p:nvPr>
        </p:nvGraphicFramePr>
        <p:xfrm>
          <a:off x="971640" y="1559295"/>
          <a:ext cx="7200720" cy="944880"/>
        </p:xfrm>
        <a:graphic>
          <a:graphicData uri="http://schemas.openxmlformats.org/drawingml/2006/table">
            <a:tbl>
              <a:tblPr/>
              <a:tblGrid>
                <a:gridCol w="72007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792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800" b="1" strike="noStrike" spc="-1" dirty="0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Административное производство</a:t>
                      </a:r>
                      <a:endParaRPr lang="ru-RU" sz="2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800" b="1" strike="noStrike" spc="-1" dirty="0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(энергетический надзор)</a:t>
                      </a:r>
                      <a:endParaRPr lang="ru-RU" sz="2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58" name="PlaceHolder 1"/>
          <p:cNvSpPr>
            <a:spLocks noGrp="1"/>
          </p:cNvSpPr>
          <p:nvPr>
            <p:ph type="sldNum" idx="4294967295"/>
          </p:nvPr>
        </p:nvSpPr>
        <p:spPr>
          <a:xfrm>
            <a:off x="8172360" y="6381720"/>
            <a:ext cx="691200" cy="43128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600" b="0" strike="noStrike" spc="-1">
                <a:solidFill>
                  <a:srgbClr val="000000"/>
                </a:solidFill>
                <a:latin typeface="Arial"/>
              </a:defRPr>
            </a:lvl1pPr>
          </a:lstStyle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3048205016"/>
              </p:ext>
            </p:extLst>
          </p:nvPr>
        </p:nvGraphicFramePr>
        <p:xfrm>
          <a:off x="298763" y="2447911"/>
          <a:ext cx="2589291" cy="4264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1997659529"/>
              </p:ext>
            </p:extLst>
          </p:nvPr>
        </p:nvGraphicFramePr>
        <p:xfrm>
          <a:off x="6139985" y="2416229"/>
          <a:ext cx="2104375" cy="42868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3" name="Прямая соединительная линия 2"/>
          <p:cNvCxnSpPr/>
          <p:nvPr/>
        </p:nvCxnSpPr>
        <p:spPr>
          <a:xfrm flipH="1">
            <a:off x="3161346" y="2755726"/>
            <a:ext cx="7739" cy="3704937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6310443" y="2630466"/>
            <a:ext cx="15201" cy="3830197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36"/>
          <p:cNvGrpSpPr/>
          <p:nvPr/>
        </p:nvGrpSpPr>
        <p:grpSpPr>
          <a:xfrm>
            <a:off x="360" y="0"/>
            <a:ext cx="9143640" cy="1611000"/>
            <a:chOff x="0" y="127080"/>
            <a:chExt cx="9143640" cy="1611000"/>
          </a:xfrm>
        </p:grpSpPr>
        <p:sp>
          <p:nvSpPr>
            <p:cNvPr id="18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9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0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1" name="Text Box 40"/>
            <p:cNvSpPr/>
            <p:nvPr/>
          </p:nvSpPr>
          <p:spPr>
            <a:xfrm>
              <a:off x="519120" y="127080"/>
              <a:ext cx="831960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Центральное управление Федеральной службы по экологическому, 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технологическому и атомному надзору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pic>
          <p:nvPicPr>
            <p:cNvPr id="22" name="Picture 41" descr="fsetan_emblema2007"/>
            <p:cNvPicPr/>
            <p:nvPr/>
          </p:nvPicPr>
          <p:blipFill>
            <a:blip r:embed="rId5"/>
            <a:stretch/>
          </p:blipFill>
          <p:spPr>
            <a:xfrm>
              <a:off x="324000" y="549360"/>
              <a:ext cx="1056960" cy="1188720"/>
            </a:xfrm>
            <a:prstGeom prst="rect">
              <a:avLst/>
            </a:prstGeom>
            <a:ln w="0">
              <a:noFill/>
            </a:ln>
          </p:spPr>
        </p:pic>
      </p:grp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437784449"/>
              </p:ext>
            </p:extLst>
          </p:nvPr>
        </p:nvGraphicFramePr>
        <p:xfrm>
          <a:off x="3339543" y="2755724"/>
          <a:ext cx="2862656" cy="3827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406058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PlaceHolder 1"/>
          <p:cNvSpPr>
            <a:spLocks noGrp="1"/>
          </p:cNvSpPr>
          <p:nvPr>
            <p:ph type="sldNum" idx="4294967295"/>
          </p:nvPr>
        </p:nvSpPr>
        <p:spPr>
          <a:xfrm>
            <a:off x="7010280" y="6381720"/>
            <a:ext cx="195372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600" b="0" strike="noStrike" spc="-1">
                <a:solidFill>
                  <a:srgbClr val="000000"/>
                </a:solidFill>
                <a:latin typeface="Arial"/>
              </a:defRPr>
            </a:lvl1pPr>
          </a:lstStyle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81" name="Таблица 27"/>
          <p:cNvGraphicFramePr/>
          <p:nvPr>
            <p:extLst>
              <p:ext uri="{D42A27DB-BD31-4B8C-83A1-F6EECF244321}">
                <p14:modId xmlns:p14="http://schemas.microsoft.com/office/powerpoint/2010/main" val="454959389"/>
              </p:ext>
            </p:extLst>
          </p:nvPr>
        </p:nvGraphicFramePr>
        <p:xfrm>
          <a:off x="394020" y="1741571"/>
          <a:ext cx="8640720" cy="720000"/>
        </p:xfrm>
        <a:graphic>
          <a:graphicData uri="http://schemas.openxmlformats.org/drawingml/2006/table">
            <a:tbl>
              <a:tblPr/>
              <a:tblGrid>
                <a:gridCol w="86407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1" strike="noStrike" spc="-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Суммы наложенных</a:t>
                      </a:r>
                      <a:r>
                        <a:rPr lang="en-US" sz="2400" b="1" strike="noStrike" spc="-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/</a:t>
                      </a:r>
                      <a:r>
                        <a:rPr lang="ru-RU" sz="2400" b="1" strike="noStrike" spc="-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взысканных штрафов (тыс. руб.)</a:t>
                      </a:r>
                      <a:endParaRPr lang="ru-RU" sz="2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177176195"/>
              </p:ext>
            </p:extLst>
          </p:nvPr>
        </p:nvGraphicFramePr>
        <p:xfrm>
          <a:off x="713520" y="2442575"/>
          <a:ext cx="3761426" cy="41127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"/>
          <p:cNvSpPr txBox="1"/>
          <p:nvPr/>
        </p:nvSpPr>
        <p:spPr>
          <a:xfrm>
            <a:off x="2855723" y="6084364"/>
            <a:ext cx="444137" cy="283646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ru-RU" sz="1600" dirty="0">
              <a:solidFill>
                <a:srgbClr val="000000"/>
              </a:solidFill>
            </a:endParaRPr>
          </a:p>
        </p:txBody>
      </p:sp>
      <p:grpSp>
        <p:nvGrpSpPr>
          <p:cNvPr id="14" name="Group 36"/>
          <p:cNvGrpSpPr/>
          <p:nvPr/>
        </p:nvGrpSpPr>
        <p:grpSpPr>
          <a:xfrm>
            <a:off x="360" y="0"/>
            <a:ext cx="9143640" cy="1611000"/>
            <a:chOff x="0" y="127080"/>
            <a:chExt cx="9143640" cy="1611000"/>
          </a:xfrm>
        </p:grpSpPr>
        <p:sp>
          <p:nvSpPr>
            <p:cNvPr id="16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7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9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0" name="Text Box 40"/>
            <p:cNvSpPr/>
            <p:nvPr/>
          </p:nvSpPr>
          <p:spPr>
            <a:xfrm>
              <a:off x="519120" y="127080"/>
              <a:ext cx="831960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Центральное управление Федеральной службы по экологическому, 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технологическому и атомному надзору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pic>
          <p:nvPicPr>
            <p:cNvPr id="21" name="Picture 41" descr="fsetan_emblema2007"/>
            <p:cNvPicPr/>
            <p:nvPr/>
          </p:nvPicPr>
          <p:blipFill>
            <a:blip r:embed="rId4"/>
            <a:stretch/>
          </p:blipFill>
          <p:spPr>
            <a:xfrm>
              <a:off x="324000" y="549360"/>
              <a:ext cx="1056960" cy="1188720"/>
            </a:xfrm>
            <a:prstGeom prst="rect">
              <a:avLst/>
            </a:prstGeom>
            <a:ln w="0">
              <a:noFill/>
            </a:ln>
          </p:spPr>
        </p:pic>
      </p:grpSp>
      <p:graphicFrame>
        <p:nvGraphicFramePr>
          <p:cNvPr id="22" name="Диаграмма 21"/>
          <p:cNvGraphicFramePr/>
          <p:nvPr>
            <p:extLst>
              <p:ext uri="{D42A27DB-BD31-4B8C-83A1-F6EECF244321}">
                <p14:modId xmlns:p14="http://schemas.microsoft.com/office/powerpoint/2010/main" val="2857099578"/>
              </p:ext>
            </p:extLst>
          </p:nvPr>
        </p:nvGraphicFramePr>
        <p:xfrm>
          <a:off x="4349348" y="2461571"/>
          <a:ext cx="3761426" cy="41127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5112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PlaceHolder 1"/>
          <p:cNvSpPr>
            <a:spLocks noGrp="1"/>
          </p:cNvSpPr>
          <p:nvPr>
            <p:ph type="sldNum" idx="4294967295"/>
          </p:nvPr>
        </p:nvSpPr>
        <p:spPr>
          <a:xfrm>
            <a:off x="6873204" y="6382080"/>
            <a:ext cx="202572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600" b="0" strike="noStrike" spc="-1">
                <a:solidFill>
                  <a:srgbClr val="000000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ru-RU" sz="14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1" name="Скругленный прямоугольник 1"/>
          <p:cNvSpPr/>
          <p:nvPr/>
        </p:nvSpPr>
        <p:spPr>
          <a:xfrm>
            <a:off x="217644" y="1661646"/>
            <a:ext cx="8507496" cy="57564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работы с дебиторской задолженностью </a:t>
            </a:r>
            <a:r>
              <a:rPr lang="ru-RU" sz="2400" b="1" strike="noStrike" spc="-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strike="noStrike" spc="-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strike="noStrike" spc="-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strike="noStrike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руб.)</a:t>
            </a:r>
            <a:endParaRPr lang="ru-RU" sz="2400" b="0" strike="noStrike" spc="-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7644" y="4495494"/>
            <a:ext cx="83877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работы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6 месяцев 2026 года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дебиторская задолженность </a:t>
            </a:r>
            <a:r>
              <a:rPr lang="ru-RU" sz="24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снизилась на </a:t>
            </a:r>
            <a:r>
              <a:rPr lang="ru-RU" sz="2400" b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20,16% </a:t>
            </a:r>
            <a:endParaRPr lang="ru-RU" sz="2400" b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oup 36"/>
          <p:cNvGrpSpPr/>
          <p:nvPr/>
        </p:nvGrpSpPr>
        <p:grpSpPr>
          <a:xfrm>
            <a:off x="360" y="0"/>
            <a:ext cx="9143640" cy="1611000"/>
            <a:chOff x="0" y="127080"/>
            <a:chExt cx="9143640" cy="1611000"/>
          </a:xfrm>
        </p:grpSpPr>
        <p:sp>
          <p:nvSpPr>
            <p:cNvPr id="10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1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2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3" name="Text Box 40"/>
            <p:cNvSpPr/>
            <p:nvPr/>
          </p:nvSpPr>
          <p:spPr>
            <a:xfrm>
              <a:off x="519120" y="127080"/>
              <a:ext cx="831960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Центральное управление Федеральной службы по экологическому, 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технологическому и атомному надзору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pic>
          <p:nvPicPr>
            <p:cNvPr id="14" name="Picture 41" descr="fsetan_emblema2007"/>
            <p:cNvPicPr/>
            <p:nvPr/>
          </p:nvPicPr>
          <p:blipFill>
            <a:blip r:embed="rId3"/>
            <a:stretch/>
          </p:blipFill>
          <p:spPr>
            <a:xfrm>
              <a:off x="324000" y="549360"/>
              <a:ext cx="1056960" cy="118872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15" name="TextBox 14"/>
          <p:cNvSpPr txBox="1"/>
          <p:nvPr/>
        </p:nvSpPr>
        <p:spPr>
          <a:xfrm>
            <a:off x="360" y="2807526"/>
            <a:ext cx="86050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Сумма дебиторской задолженности по Костромской области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01.01.2026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составляла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3509,30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01.07.2026 </a:t>
            </a:r>
            <a:r>
              <a:rPr lang="ru-RU" sz="2400" b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составила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2801,48 тыс. руб.</a:t>
            </a:r>
          </a:p>
        </p:txBody>
      </p:sp>
    </p:spTree>
    <p:extLst>
      <p:ext uri="{BB962C8B-B14F-4D97-AF65-F5344CB8AC3E}">
        <p14:creationId xmlns:p14="http://schemas.microsoft.com/office/powerpoint/2010/main" val="14904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PlaceHolder 1"/>
          <p:cNvSpPr>
            <a:spLocks noGrp="1"/>
          </p:cNvSpPr>
          <p:nvPr>
            <p:ph type="sldNum" idx="4294967295"/>
          </p:nvPr>
        </p:nvSpPr>
        <p:spPr>
          <a:xfrm>
            <a:off x="6873204" y="6382080"/>
            <a:ext cx="202572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600" b="0" strike="noStrike" spc="-1">
                <a:solidFill>
                  <a:srgbClr val="000000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ru-RU" sz="14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1" name="Скругленный прямоугольник 1"/>
          <p:cNvSpPr/>
          <p:nvPr/>
        </p:nvSpPr>
        <p:spPr>
          <a:xfrm>
            <a:off x="217644" y="1661646"/>
            <a:ext cx="8507496" cy="57564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600" b="1" strike="noStrike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работы с дебиторской задолженностью </a:t>
            </a:r>
            <a:r>
              <a:rPr lang="ru-RU" sz="2600" b="1" strike="noStrike" spc="-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600" b="1" strike="noStrike" spc="-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strike="noStrike" spc="-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600" b="1" strike="noStrike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руб.)</a:t>
            </a:r>
            <a:endParaRPr lang="ru-RU" sz="2600" b="0" strike="noStrike" spc="-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7523" y="3876947"/>
            <a:ext cx="8387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Взыскано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ФССП 7814,20 тыс.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руб</a:t>
            </a:r>
            <a:endParaRPr lang="ru-RU" sz="2400" b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oup 36"/>
          <p:cNvGrpSpPr/>
          <p:nvPr/>
        </p:nvGrpSpPr>
        <p:grpSpPr>
          <a:xfrm>
            <a:off x="360" y="0"/>
            <a:ext cx="9143640" cy="1611000"/>
            <a:chOff x="0" y="127080"/>
            <a:chExt cx="9143640" cy="1611000"/>
          </a:xfrm>
        </p:grpSpPr>
        <p:sp>
          <p:nvSpPr>
            <p:cNvPr id="10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1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2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3" name="Text Box 40"/>
            <p:cNvSpPr/>
            <p:nvPr/>
          </p:nvSpPr>
          <p:spPr>
            <a:xfrm>
              <a:off x="519120" y="127080"/>
              <a:ext cx="831960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Центральное управление Федеральной службы по экологическому, 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технологическому и атомному надзору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pic>
          <p:nvPicPr>
            <p:cNvPr id="14" name="Picture 41" descr="fsetan_emblema2007"/>
            <p:cNvPicPr/>
            <p:nvPr/>
          </p:nvPicPr>
          <p:blipFill>
            <a:blip r:embed="rId3"/>
            <a:stretch/>
          </p:blipFill>
          <p:spPr>
            <a:xfrm>
              <a:off x="324000" y="549360"/>
              <a:ext cx="1056960" cy="118872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15" name="TextBox 14"/>
          <p:cNvSpPr txBox="1"/>
          <p:nvPr/>
        </p:nvSpPr>
        <p:spPr>
          <a:xfrm>
            <a:off x="360" y="3005869"/>
            <a:ext cx="86050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Сумма добровольной оплаты штрафов составила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350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учетом применения льготного периода оплаты</a:t>
            </a:r>
          </a:p>
        </p:txBody>
      </p:sp>
    </p:spTree>
    <p:extLst>
      <p:ext uri="{BB962C8B-B14F-4D97-AF65-F5344CB8AC3E}">
        <p14:creationId xmlns:p14="http://schemas.microsoft.com/office/powerpoint/2010/main" val="300049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PlaceHolder 1"/>
          <p:cNvSpPr>
            <a:spLocks noGrp="1"/>
          </p:cNvSpPr>
          <p:nvPr>
            <p:ph type="sldNum" idx="4294967295"/>
          </p:nvPr>
        </p:nvSpPr>
        <p:spPr>
          <a:xfrm>
            <a:off x="6948360" y="6393240"/>
            <a:ext cx="202572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600" b="0" strike="noStrike" spc="-1">
                <a:solidFill>
                  <a:srgbClr val="000000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lang="ru-RU" sz="1400" b="0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ru-RU" sz="14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3" name="Скругленный прямоугольник 1"/>
          <p:cNvSpPr/>
          <p:nvPr/>
        </p:nvSpPr>
        <p:spPr>
          <a:xfrm>
            <a:off x="852840" y="1442236"/>
            <a:ext cx="7416360" cy="38736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Профилактическая работа</a:t>
            </a:r>
          </a:p>
        </p:txBody>
      </p:sp>
      <p:sp>
        <p:nvSpPr>
          <p:cNvPr id="8" name="Скругленный прямоугольник 1"/>
          <p:cNvSpPr/>
          <p:nvPr/>
        </p:nvSpPr>
        <p:spPr>
          <a:xfrm>
            <a:off x="324360" y="2010557"/>
            <a:ext cx="8514720" cy="3593847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  <a:alpha val="12000"/>
            </a:schemeClr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/>
            <a:r>
              <a:rPr lang="ru-RU" sz="2000" b="1" spc="-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профилактических мероприятий </a:t>
            </a:r>
            <a:r>
              <a:rPr lang="ru-RU" sz="2000" b="1" spc="-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6 месяцев </a:t>
            </a:r>
            <a:r>
              <a:rPr lang="ru-RU" sz="2000" b="1" spc="-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года</a:t>
            </a:r>
            <a:r>
              <a:rPr lang="ru-RU" sz="2000" b="1" spc="-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b="1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(сравнение </a:t>
            </a:r>
            <a:r>
              <a:rPr lang="ru-RU" sz="2000" b="1" spc="-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аналогичным периодом 2025 года)</a:t>
            </a:r>
            <a:endParaRPr lang="ru-RU" sz="2000" b="1" spc="-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spc="-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2797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(1619)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Объявление предостережений –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210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(285)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 –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178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(108)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ru-RU" sz="1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Профилактический визит –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(0)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Меры стимулирования добросовестности –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0)</a:t>
            </a:r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16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3202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(2012)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endParaRPr lang="ru-RU" b="1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endParaRPr lang="ru-RU" b="1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oup 36"/>
          <p:cNvGrpSpPr/>
          <p:nvPr/>
        </p:nvGrpSpPr>
        <p:grpSpPr>
          <a:xfrm>
            <a:off x="360" y="0"/>
            <a:ext cx="9143640" cy="1611000"/>
            <a:chOff x="0" y="127080"/>
            <a:chExt cx="9143640" cy="1611000"/>
          </a:xfrm>
        </p:grpSpPr>
        <p:sp>
          <p:nvSpPr>
            <p:cNvPr id="10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1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2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3" name="Text Box 40"/>
            <p:cNvSpPr/>
            <p:nvPr/>
          </p:nvSpPr>
          <p:spPr>
            <a:xfrm>
              <a:off x="519120" y="127080"/>
              <a:ext cx="831960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Центральное управление Федеральной службы по экологическому, 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технологическому и атомному надзору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pic>
          <p:nvPicPr>
            <p:cNvPr id="14" name="Picture 41" descr="fsetan_emblema2007"/>
            <p:cNvPicPr/>
            <p:nvPr/>
          </p:nvPicPr>
          <p:blipFill>
            <a:blip r:embed="rId2"/>
            <a:stretch/>
          </p:blipFill>
          <p:spPr>
            <a:xfrm>
              <a:off x="324000" y="549360"/>
              <a:ext cx="1056960" cy="1188720"/>
            </a:xfrm>
            <a:prstGeom prst="rect">
              <a:avLst/>
            </a:prstGeom>
            <a:ln w="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9568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PlaceHolder 1"/>
          <p:cNvSpPr>
            <a:spLocks noGrp="1"/>
          </p:cNvSpPr>
          <p:nvPr>
            <p:ph type="sldNum" idx="4294967295"/>
          </p:nvPr>
        </p:nvSpPr>
        <p:spPr>
          <a:xfrm>
            <a:off x="6948360" y="6393240"/>
            <a:ext cx="202572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600" b="0" strike="noStrike" spc="-1">
                <a:solidFill>
                  <a:srgbClr val="000000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lang="ru-RU" sz="1400" b="0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endParaRPr lang="ru-RU" sz="14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3" name="Скругленный прямоугольник 1"/>
          <p:cNvSpPr/>
          <p:nvPr/>
        </p:nvSpPr>
        <p:spPr>
          <a:xfrm>
            <a:off x="852840" y="1501920"/>
            <a:ext cx="7416360" cy="38736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Профилактическая работа</a:t>
            </a:r>
          </a:p>
        </p:txBody>
      </p:sp>
      <p:sp>
        <p:nvSpPr>
          <p:cNvPr id="8" name="Скругленный прямоугольник 1"/>
          <p:cNvSpPr/>
          <p:nvPr/>
        </p:nvSpPr>
        <p:spPr>
          <a:xfrm>
            <a:off x="324360" y="1889280"/>
            <a:ext cx="8373067" cy="4478665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  <a:alpha val="12000"/>
            </a:schemeClr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200" b="1" spc="-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мая 2026 года </a:t>
            </a:r>
            <a:r>
              <a:rPr lang="ru-RU" sz="2200" spc="-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отделом общего промышленного надзора по Костромской области </a:t>
            </a:r>
            <a:r>
              <a:rPr lang="ru-RU" sz="2200" b="1" spc="-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совещание </a:t>
            </a:r>
            <a:r>
              <a:rPr lang="ru-RU" sz="2200" spc="-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представителями организаций, эксплуатирующих лифты на территории Костромской </a:t>
            </a:r>
            <a:r>
              <a:rPr lang="ru-RU" sz="2200" spc="-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</a:p>
          <a:p>
            <a:pPr algn="ctr">
              <a:lnSpc>
                <a:spcPct val="100000"/>
              </a:lnSpc>
            </a:pPr>
            <a:endParaRPr lang="ru-RU" sz="2200" spc="-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ru-RU" sz="2200" spc="-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По </a:t>
            </a:r>
            <a:r>
              <a:rPr lang="ru-RU" sz="2200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результатам данного совещания количество поданных обращений через портал </a:t>
            </a:r>
            <a:r>
              <a:rPr lang="ru-RU" sz="2200" spc="-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Госуслуги</a:t>
            </a:r>
            <a:r>
              <a:rPr lang="ru-RU" sz="2200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территории Костромской области </a:t>
            </a:r>
            <a:r>
              <a:rPr lang="ru-RU" sz="2400" b="1" spc="-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возросло</a:t>
            </a:r>
            <a:r>
              <a:rPr lang="ru-RU" sz="2200" spc="-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ru-RU" sz="2200" spc="-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За </a:t>
            </a:r>
            <a:r>
              <a:rPr lang="ru-RU" sz="2200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месяцев работы отдела через портал </a:t>
            </a:r>
            <a:r>
              <a:rPr lang="ru-RU" sz="2200" spc="-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</a:t>
            </a:r>
            <a:r>
              <a:rPr lang="ru-RU" sz="2200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поступило </a:t>
            </a:r>
            <a:r>
              <a:rPr lang="ru-RU" sz="2200" b="1" spc="-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процентов </a:t>
            </a:r>
            <a:r>
              <a:rPr lang="ru-RU" sz="2200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общего количества заявлений, </a:t>
            </a:r>
            <a:r>
              <a:rPr lang="ru-RU" sz="2200" spc="-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spc="-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spc="-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200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июнь 2026 года </a:t>
            </a:r>
            <a:r>
              <a:rPr lang="ru-RU" sz="2200" spc="-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уже </a:t>
            </a:r>
            <a:r>
              <a:rPr lang="ru-RU" sz="2200" b="1" spc="-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85 </a:t>
            </a:r>
            <a:r>
              <a:rPr lang="ru-RU" sz="2200" b="1" spc="-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процентов </a:t>
            </a:r>
            <a:r>
              <a:rPr lang="ru-RU" sz="2200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поданных заявлений были через портал </a:t>
            </a:r>
            <a:r>
              <a:rPr lang="ru-RU" sz="2200" spc="-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Госуслуги</a:t>
            </a:r>
            <a:endParaRPr lang="ru-RU" sz="2200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endParaRPr lang="ru-RU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oup 36"/>
          <p:cNvGrpSpPr/>
          <p:nvPr/>
        </p:nvGrpSpPr>
        <p:grpSpPr>
          <a:xfrm>
            <a:off x="360" y="0"/>
            <a:ext cx="9143640" cy="1611000"/>
            <a:chOff x="0" y="127080"/>
            <a:chExt cx="9143640" cy="1611000"/>
          </a:xfrm>
        </p:grpSpPr>
        <p:sp>
          <p:nvSpPr>
            <p:cNvPr id="10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1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2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3" name="Text Box 40"/>
            <p:cNvSpPr/>
            <p:nvPr/>
          </p:nvSpPr>
          <p:spPr>
            <a:xfrm>
              <a:off x="519120" y="127080"/>
              <a:ext cx="831960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Центральное управление Федеральной службы по экологическому, 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технологическому и атомному надзору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pic>
          <p:nvPicPr>
            <p:cNvPr id="14" name="Picture 41" descr="fsetan_emblema2007"/>
            <p:cNvPicPr/>
            <p:nvPr/>
          </p:nvPicPr>
          <p:blipFill>
            <a:blip r:embed="rId2"/>
            <a:stretch/>
          </p:blipFill>
          <p:spPr>
            <a:xfrm>
              <a:off x="324000" y="549360"/>
              <a:ext cx="1056960" cy="1188720"/>
            </a:xfrm>
            <a:prstGeom prst="rect">
              <a:avLst/>
            </a:prstGeom>
            <a:ln w="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73402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PlaceHolder 2"/>
          <p:cNvSpPr>
            <a:spLocks noGrp="1"/>
          </p:cNvSpPr>
          <p:nvPr>
            <p:ph type="sldNum" idx="4294967295"/>
          </p:nvPr>
        </p:nvSpPr>
        <p:spPr>
          <a:xfrm>
            <a:off x="7010280" y="6381720"/>
            <a:ext cx="1953720" cy="48060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600" b="0" strike="noStrike" spc="-1">
                <a:solidFill>
                  <a:srgbClr val="000000"/>
                </a:solidFill>
                <a:latin typeface="Arial"/>
              </a:defRPr>
            </a:lvl1pPr>
          </a:lstStyle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9" name="Скругленный прямоугольник 1"/>
          <p:cNvSpPr/>
          <p:nvPr/>
        </p:nvSpPr>
        <p:spPr>
          <a:xfrm>
            <a:off x="650160" y="1521696"/>
            <a:ext cx="7843320" cy="64908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/>
            <a:r>
              <a:rPr lang="ru-RU" sz="2400" b="1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знаний в области энергетического надзора</a:t>
            </a:r>
            <a:endParaRPr lang="ru-RU" sz="2400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pc="-1" dirty="0">
              <a:solidFill>
                <a:srgbClr val="000000"/>
              </a:solidFill>
              <a:latin typeface="Open Sans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946628076"/>
              </p:ext>
            </p:extLst>
          </p:nvPr>
        </p:nvGraphicFramePr>
        <p:xfrm>
          <a:off x="223919" y="2055222"/>
          <a:ext cx="4060697" cy="43264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169346929"/>
              </p:ext>
            </p:extLst>
          </p:nvPr>
        </p:nvGraphicFramePr>
        <p:xfrm>
          <a:off x="4415245" y="2055222"/>
          <a:ext cx="4271195" cy="43264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9" name="Прямая соединительная линия 8"/>
          <p:cNvCxnSpPr/>
          <p:nvPr/>
        </p:nvCxnSpPr>
        <p:spPr>
          <a:xfrm>
            <a:off x="4218915" y="2073243"/>
            <a:ext cx="9053" cy="4119327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36"/>
          <p:cNvGrpSpPr/>
          <p:nvPr/>
        </p:nvGrpSpPr>
        <p:grpSpPr>
          <a:xfrm>
            <a:off x="360" y="0"/>
            <a:ext cx="9143640" cy="1611000"/>
            <a:chOff x="0" y="127080"/>
            <a:chExt cx="9143640" cy="1611000"/>
          </a:xfrm>
        </p:grpSpPr>
        <p:sp>
          <p:nvSpPr>
            <p:cNvPr id="12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3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5" name="Text Box 40"/>
            <p:cNvSpPr/>
            <p:nvPr/>
          </p:nvSpPr>
          <p:spPr>
            <a:xfrm>
              <a:off x="519120" y="127080"/>
              <a:ext cx="831960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Центральное управление Федеральной службы по экологическому, 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технологическому и атомному надзору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pic>
          <p:nvPicPr>
            <p:cNvPr id="16" name="Picture 41" descr="fsetan_emblema2007"/>
            <p:cNvPicPr/>
            <p:nvPr/>
          </p:nvPicPr>
          <p:blipFill>
            <a:blip r:embed="rId4"/>
            <a:stretch/>
          </p:blipFill>
          <p:spPr>
            <a:xfrm>
              <a:off x="324000" y="549360"/>
              <a:ext cx="1056960" cy="1188720"/>
            </a:xfrm>
            <a:prstGeom prst="rect">
              <a:avLst/>
            </a:prstGeom>
            <a:ln w="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11258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sldNum" idx="4294967295"/>
          </p:nvPr>
        </p:nvSpPr>
        <p:spPr>
          <a:xfrm>
            <a:off x="7010280" y="6381720"/>
            <a:ext cx="195372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600" b="0" strike="noStrike" spc="-1">
                <a:solidFill>
                  <a:srgbClr val="000000"/>
                </a:solidFill>
                <a:latin typeface="Arial"/>
              </a:defRPr>
            </a:lvl1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41" name="Таблица 5"/>
          <p:cNvGraphicFramePr/>
          <p:nvPr>
            <p:extLst>
              <p:ext uri="{D42A27DB-BD31-4B8C-83A1-F6EECF244321}">
                <p14:modId xmlns:p14="http://schemas.microsoft.com/office/powerpoint/2010/main" val="403061247"/>
              </p:ext>
            </p:extLst>
          </p:nvPr>
        </p:nvGraphicFramePr>
        <p:xfrm>
          <a:off x="233280" y="1633073"/>
          <a:ext cx="8730720" cy="701040"/>
        </p:xfrm>
        <a:graphic>
          <a:graphicData uri="http://schemas.openxmlformats.org/drawingml/2006/table">
            <a:tbl>
              <a:tblPr/>
              <a:tblGrid>
                <a:gridCol w="87307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strike="noStrike" spc="-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Выдача разрешений на допуск в эксплуатацию</a:t>
                      </a:r>
                      <a:endParaRPr lang="ru-RU" sz="2000" b="0" strike="noStrike" spc="-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strike="noStrike" spc="-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(энергетический надзор)</a:t>
                      </a:r>
                      <a:endParaRPr lang="ru-RU" sz="2000" b="0" strike="noStrike" spc="-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7" name="Диаграмма 16"/>
          <p:cNvGraphicFramePr/>
          <p:nvPr>
            <p:extLst>
              <p:ext uri="{D42A27DB-BD31-4B8C-83A1-F6EECF244321}">
                <p14:modId xmlns:p14="http://schemas.microsoft.com/office/powerpoint/2010/main" val="2841521679"/>
              </p:ext>
            </p:extLst>
          </p:nvPr>
        </p:nvGraphicFramePr>
        <p:xfrm>
          <a:off x="394020" y="2317314"/>
          <a:ext cx="4329807" cy="32446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2827315573"/>
              </p:ext>
            </p:extLst>
          </p:nvPr>
        </p:nvGraphicFramePr>
        <p:xfrm>
          <a:off x="4723827" y="2455101"/>
          <a:ext cx="4144342" cy="3144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Прямоугольник: скругленные углы 1">
            <a:extLst>
              <a:ext uri="{FF2B5EF4-FFF2-40B4-BE49-F238E27FC236}">
                <a16:creationId xmlns="" xmlns:a16="http://schemas.microsoft.com/office/drawing/2014/main" id="{264B5F39-B267-3330-1040-8AC27565A5D0}"/>
              </a:ext>
            </a:extLst>
          </p:cNvPr>
          <p:cNvSpPr/>
          <p:nvPr/>
        </p:nvSpPr>
        <p:spPr>
          <a:xfrm>
            <a:off x="394020" y="5535960"/>
            <a:ext cx="8474149" cy="126108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2D2D8A"/>
                </a:solidFill>
              </a:rPr>
              <a:t>Основные причины отказа в выдаче разрешения на допуск в эксплуатацию:</a:t>
            </a:r>
          </a:p>
          <a:p>
            <a:pPr algn="just"/>
            <a:r>
              <a:rPr lang="ru-RU" sz="1600" dirty="0">
                <a:solidFill>
                  <a:srgbClr val="2D2D8A"/>
                </a:solidFill>
              </a:rPr>
              <a:t>1. Несоответствие содержания представленных заявителем документов требованиям, установленным нормативными правовыми актами.</a:t>
            </a:r>
          </a:p>
          <a:p>
            <a:pPr algn="just"/>
            <a:r>
              <a:rPr lang="ru-RU" sz="1600" dirty="0">
                <a:solidFill>
                  <a:srgbClr val="2D2D8A"/>
                </a:solidFill>
              </a:rPr>
              <a:t>2. Несоответствие допускаемого объекта требованиям, установленным нормативными правовыми актами.</a:t>
            </a:r>
          </a:p>
        </p:txBody>
      </p:sp>
      <p:grpSp>
        <p:nvGrpSpPr>
          <p:cNvPr id="10" name="Group 36"/>
          <p:cNvGrpSpPr/>
          <p:nvPr/>
        </p:nvGrpSpPr>
        <p:grpSpPr>
          <a:xfrm>
            <a:off x="360" y="0"/>
            <a:ext cx="9143640" cy="1611000"/>
            <a:chOff x="0" y="127080"/>
            <a:chExt cx="9143640" cy="1611000"/>
          </a:xfrm>
        </p:grpSpPr>
        <p:sp>
          <p:nvSpPr>
            <p:cNvPr id="11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2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3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" name="Text Box 40"/>
            <p:cNvSpPr/>
            <p:nvPr/>
          </p:nvSpPr>
          <p:spPr>
            <a:xfrm>
              <a:off x="519120" y="127080"/>
              <a:ext cx="831960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Центральное управление Федеральной службы по экологическому, 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технологическому и атомному надзору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pic>
          <p:nvPicPr>
            <p:cNvPr id="15" name="Picture 41" descr="fsetan_emblema2007"/>
            <p:cNvPicPr/>
            <p:nvPr/>
          </p:nvPicPr>
          <p:blipFill>
            <a:blip r:embed="rId5"/>
            <a:stretch/>
          </p:blipFill>
          <p:spPr>
            <a:xfrm>
              <a:off x="324000" y="549360"/>
              <a:ext cx="1056960" cy="1188720"/>
            </a:xfrm>
            <a:prstGeom prst="rect">
              <a:avLst/>
            </a:prstGeom>
            <a:ln w="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89084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sldNum" idx="12"/>
          </p:nvPr>
        </p:nvSpPr>
        <p:spPr>
          <a:xfrm>
            <a:off x="7010280" y="6381720"/>
            <a:ext cx="195372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600" b="0" strike="noStrike" spc="-1">
                <a:solidFill>
                  <a:srgbClr val="000000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lang="ru-RU" sz="1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16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1" name="Скругленный прямоугольник 1"/>
          <p:cNvSpPr/>
          <p:nvPr/>
        </p:nvSpPr>
        <p:spPr>
          <a:xfrm>
            <a:off x="756483" y="1593891"/>
            <a:ext cx="7772040" cy="64764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ПОДНАДЗОРНЫЕ ОБЪЕКТЫ</a:t>
            </a:r>
            <a:endParaRPr lang="ru-RU" sz="20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2000" b="1" strike="noStrike" spc="-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Костромская область</a:t>
            </a:r>
            <a:endParaRPr lang="ru-RU" sz="20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/>
          </p:nvPr>
        </p:nvSpPr>
        <p:spPr>
          <a:xfrm>
            <a:off x="597529" y="2589291"/>
            <a:ext cx="3720974" cy="411251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28440">
            <a:solidFill>
              <a:schemeClr val="accent2">
                <a:lumMod val="75000"/>
              </a:schemeClr>
            </a:solidFill>
            <a:round/>
          </a:ln>
        </p:spPr>
        <p:txBody>
          <a:bodyPr numCol="1" spcCol="0" anchor="t">
            <a:normAutofit fontScale="47500" lnSpcReduction="20000"/>
          </a:bodyPr>
          <a:lstStyle/>
          <a:p>
            <a:pPr indent="0" algn="ctr">
              <a:lnSpc>
                <a:spcPct val="120000"/>
              </a:lnSpc>
              <a:spcBef>
                <a:spcPts val="1199"/>
              </a:spcBef>
              <a:buNone/>
              <a:tabLst>
                <a:tab pos="0" algn="l"/>
              </a:tabLst>
            </a:pPr>
            <a:r>
              <a:rPr lang="ru-RU" sz="4200" b="1" u="sng" strike="noStrike" spc="-1" dirty="0">
                <a:solidFill>
                  <a:srgbClr val="00206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 области промышленной безопасности:</a:t>
            </a:r>
            <a:endParaRPr lang="ru-RU" sz="4200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20000"/>
              </a:lnSpc>
              <a:spcBef>
                <a:spcPts val="0"/>
              </a:spcBef>
              <a:buNone/>
              <a:tabLst>
                <a:tab pos="0" algn="l"/>
              </a:tabLst>
            </a:pPr>
            <a:endParaRPr lang="ru-RU" sz="34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100000"/>
              </a:lnSpc>
              <a:spcBef>
                <a:spcPts val="0"/>
              </a:spcBef>
              <a:buNone/>
              <a:tabLst>
                <a:tab pos="0" algn="l"/>
              </a:tabLst>
            </a:pPr>
            <a:endParaRPr lang="ru-RU" sz="1100" b="1" strike="noStrike" spc="-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ctr">
              <a:lnSpc>
                <a:spcPct val="100000"/>
              </a:lnSpc>
              <a:spcBef>
                <a:spcPts val="0"/>
              </a:spcBef>
              <a:buNone/>
              <a:tabLst>
                <a:tab pos="0" algn="l"/>
              </a:tabLst>
            </a:pPr>
            <a:r>
              <a:rPr lang="ru-RU" sz="4200" b="1" strike="noStrike" spc="-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поднадзорных организаций</a:t>
            </a:r>
          </a:p>
          <a:p>
            <a:pPr indent="0">
              <a:lnSpc>
                <a:spcPct val="100000"/>
              </a:lnSpc>
              <a:spcBef>
                <a:spcPts val="0"/>
              </a:spcBef>
              <a:buNone/>
              <a:tabLst>
                <a:tab pos="0" algn="l"/>
              </a:tabLst>
            </a:pPr>
            <a:endParaRPr lang="ru-RU" sz="1300" b="1" strike="noStrike" spc="-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ctr">
              <a:lnSpc>
                <a:spcPct val="100000"/>
              </a:lnSpc>
              <a:spcBef>
                <a:spcPts val="0"/>
              </a:spcBef>
              <a:buNone/>
              <a:tabLst>
                <a:tab pos="0" algn="l"/>
              </a:tabLst>
            </a:pPr>
            <a:r>
              <a:rPr lang="ru-RU" sz="4200" b="1" strike="noStrike" spc="-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342</a:t>
            </a:r>
            <a:endParaRPr lang="ru-RU" sz="4200" b="1" strike="noStrike" spc="-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pPr indent="0" algn="ctr">
              <a:lnSpc>
                <a:spcPct val="120000"/>
              </a:lnSpc>
              <a:spcBef>
                <a:spcPts val="0"/>
              </a:spcBef>
              <a:buNone/>
              <a:tabLst>
                <a:tab pos="0" algn="l"/>
              </a:tabLst>
            </a:pPr>
            <a:r>
              <a:rPr lang="ru-RU" sz="4200" b="1" strike="noStrike" spc="-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ОПО</a:t>
            </a:r>
            <a:r>
              <a:rPr lang="ru-RU" sz="3600" b="1" spc="-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0" algn="ctr">
              <a:lnSpc>
                <a:spcPct val="120000"/>
              </a:lnSpc>
              <a:spcBef>
                <a:spcPts val="0"/>
              </a:spcBef>
              <a:buNone/>
              <a:tabLst>
                <a:tab pos="0" algn="l"/>
              </a:tabLst>
            </a:pPr>
            <a:r>
              <a:rPr lang="ru-RU" sz="4200" b="1" spc="-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827</a:t>
            </a:r>
            <a:endParaRPr lang="ru-RU" sz="4200" b="1" spc="-1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indent="0">
              <a:lnSpc>
                <a:spcPct val="120000"/>
              </a:lnSpc>
              <a:spcBef>
                <a:spcPts val="0"/>
              </a:spcBef>
              <a:buNone/>
              <a:tabLst>
                <a:tab pos="0" algn="l"/>
              </a:tabLst>
            </a:pPr>
            <a:endParaRPr lang="ru-RU" sz="1300" b="1" spc="-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ctr">
              <a:lnSpc>
                <a:spcPct val="100000"/>
              </a:lnSpc>
              <a:spcBef>
                <a:spcPts val="0"/>
              </a:spcBef>
              <a:buNone/>
              <a:tabLst>
                <a:tab pos="0" algn="l"/>
              </a:tabLst>
            </a:pPr>
            <a:r>
              <a:rPr lang="ru-RU" sz="4200" b="1" strike="noStrike" spc="-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классам опасности:</a:t>
            </a:r>
          </a:p>
          <a:p>
            <a:pPr indent="0">
              <a:lnSpc>
                <a:spcPct val="100000"/>
              </a:lnSpc>
              <a:spcBef>
                <a:spcPts val="0"/>
              </a:spcBef>
              <a:buNone/>
              <a:tabLst>
                <a:tab pos="0" algn="l"/>
              </a:tabLst>
            </a:pPr>
            <a:endParaRPr lang="ru-RU" sz="1300" b="0" strike="noStrike" spc="-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120000"/>
              </a:lnSpc>
              <a:spcBef>
                <a:spcPts val="0"/>
              </a:spcBef>
              <a:buNone/>
              <a:tabLst>
                <a:tab pos="0" algn="l"/>
              </a:tabLst>
            </a:pPr>
            <a:r>
              <a:rPr lang="en-US" sz="3400" spc="-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3400" spc="-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spc="-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 </a:t>
            </a:r>
            <a:r>
              <a:rPr lang="ru-RU" sz="4200" spc="-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4200" b="1" spc="-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4                   </a:t>
            </a:r>
            <a:endParaRPr lang="ru-RU" sz="4200" b="1" spc="-1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indent="0">
              <a:lnSpc>
                <a:spcPct val="120000"/>
              </a:lnSpc>
              <a:spcBef>
                <a:spcPts val="0"/>
              </a:spcBef>
              <a:buNone/>
              <a:tabLst>
                <a:tab pos="0" algn="l"/>
              </a:tabLst>
            </a:pPr>
            <a:r>
              <a:rPr lang="en-US" sz="3400" b="0" strike="noStrike" spc="-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3400" b="0" strike="noStrike" spc="-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класс </a:t>
            </a:r>
            <a:r>
              <a:rPr lang="ru-RU" sz="4200" b="0" strike="noStrike" spc="-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4200" b="1" strike="noStrike" spc="-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468</a:t>
            </a:r>
            <a:endParaRPr lang="ru-RU" sz="4200" b="1" strike="noStrike" spc="-1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indent="0">
              <a:lnSpc>
                <a:spcPct val="120000"/>
              </a:lnSpc>
              <a:spcBef>
                <a:spcPts val="0"/>
              </a:spcBef>
              <a:buNone/>
              <a:tabLst>
                <a:tab pos="0" algn="l"/>
              </a:tabLst>
            </a:pPr>
            <a:r>
              <a:rPr lang="en-US" sz="3400" b="0" strike="noStrike" spc="-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3400" b="0" strike="noStrike" spc="-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класс </a:t>
            </a:r>
            <a:r>
              <a:rPr lang="ru-RU" sz="4200" b="0" strike="noStrike" spc="-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4200" b="1" strike="noStrike" spc="-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355</a:t>
            </a:r>
            <a:endParaRPr lang="ru-RU" sz="4200" b="1" spc="-1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indent="0">
              <a:lnSpc>
                <a:spcPct val="100000"/>
              </a:lnSpc>
              <a:spcBef>
                <a:spcPts val="0"/>
              </a:spcBef>
              <a:buNone/>
              <a:tabLst>
                <a:tab pos="0" algn="l"/>
              </a:tabLst>
            </a:pPr>
            <a:endParaRPr lang="ru-RU" sz="56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100000"/>
              </a:lnSpc>
              <a:spcBef>
                <a:spcPts val="0"/>
              </a:spcBef>
              <a:buNone/>
              <a:tabLst>
                <a:tab pos="0" algn="l"/>
              </a:tabLst>
            </a:pPr>
            <a:r>
              <a:rPr lang="ru-RU" sz="3200" b="0" strike="noStrike" spc="-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endParaRPr lang="ru-RU" sz="32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3" name="Объект 1"/>
          <p:cNvSpPr/>
          <p:nvPr/>
        </p:nvSpPr>
        <p:spPr>
          <a:xfrm>
            <a:off x="4817162" y="2589291"/>
            <a:ext cx="3711361" cy="411251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28575">
            <a:solidFill>
              <a:schemeClr val="accent2">
                <a:lumMod val="50000"/>
              </a:schemeClr>
            </a:solidFill>
            <a:round/>
          </a:ln>
          <a:effectLst>
            <a:glow rad="63360">
              <a:srgbClr val="ACEDF2">
                <a:alpha val="40000"/>
              </a:srgbClr>
            </a:glow>
          </a:effectLst>
          <a:scene3d>
            <a:camera prst="orthographicFront"/>
            <a:lightRig rig="threePt" dir="t"/>
          </a:scene3d>
          <a:sp3d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/>
        </p:style>
        <p:txBody>
          <a:bodyPr numCol="1" spcCol="0" anchor="t">
            <a:noAutofit/>
          </a:bodyPr>
          <a:lstStyle/>
          <a:p>
            <a:pPr algn="ctr">
              <a:tabLst>
                <a:tab pos="0" algn="l"/>
              </a:tabLst>
            </a:pPr>
            <a:r>
              <a:rPr lang="ru-RU" sz="1600" b="1" u="sng" strike="noStrike" spc="-1" dirty="0">
                <a:solidFill>
                  <a:srgbClr val="00206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 области энергетической безопасности:</a:t>
            </a:r>
            <a:r>
              <a:rPr lang="ru-RU" sz="1600" b="1" i="1" u="sng" strike="noStrike" spc="-1" dirty="0">
                <a:solidFill>
                  <a:srgbClr val="00206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tabLst>
                <a:tab pos="0" algn="l"/>
              </a:tabLst>
            </a:pPr>
            <a:r>
              <a:rPr lang="ru-RU" sz="1600" b="1" strike="noStrike" spc="-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Число поднадзорных организаций:</a:t>
            </a:r>
          </a:p>
          <a:p>
            <a:pPr>
              <a:tabLst>
                <a:tab pos="0" algn="l"/>
              </a:tabLst>
            </a:pPr>
            <a:r>
              <a:rPr lang="ru-RU" sz="1600" b="1" strike="noStrike" spc="-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774</a:t>
            </a:r>
            <a:r>
              <a:rPr lang="ru-RU" sz="1600" strike="noStrike" spc="-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b="1" strike="noStrike" spc="-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</a:t>
            </a:r>
            <a:r>
              <a:rPr lang="ru-RU" sz="1600" b="1" spc="-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электросетевых организаций       </a:t>
            </a:r>
            <a:r>
              <a:rPr lang="ru-RU" sz="1600" b="1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  </a:t>
            </a:r>
            <a:r>
              <a:rPr lang="ru-RU" sz="1600" b="1" spc="-1" dirty="0">
                <a:solidFill>
                  <a:srgbClr val="C00000"/>
                </a:solidFill>
                <a:cs typeface="Times New Roman" panose="02020603050405020304" pitchFamily="18" charset="0"/>
              </a:rPr>
              <a:t>5</a:t>
            </a:r>
          </a:p>
          <a:p>
            <a:pPr>
              <a:tabLst>
                <a:tab pos="0" algn="l"/>
              </a:tabLst>
            </a:pPr>
            <a:r>
              <a:rPr lang="ru-RU" sz="1600" b="1" spc="-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b="1" strike="noStrike" spc="-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еплоснабжающих организаций  </a:t>
            </a:r>
            <a:r>
              <a:rPr lang="ru-RU" sz="1600" b="1" spc="-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b="1" strike="noStrike" spc="-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600" b="1" spc="-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56</a:t>
            </a:r>
            <a:endParaRPr lang="ru-RU" sz="1600" b="1" spc="-1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algn="ctr">
              <a:tabLst>
                <a:tab pos="0" algn="l"/>
              </a:tabLst>
            </a:pPr>
            <a:endParaRPr lang="ru-RU" sz="1600" b="1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tabLst>
                <a:tab pos="0" algn="l"/>
              </a:tabLst>
            </a:pPr>
            <a:r>
              <a:rPr lang="ru-RU" sz="1600" b="1" spc="-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Число поднадзорных объектов     -  </a:t>
            </a:r>
            <a:r>
              <a:rPr lang="ru-RU" sz="1600" b="1" spc="-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22598</a:t>
            </a:r>
            <a:r>
              <a:rPr lang="ru-RU" sz="1600" b="1" spc="-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1600" b="1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tabLst>
                <a:tab pos="0" algn="l"/>
              </a:tabLst>
            </a:pPr>
            <a:r>
              <a:rPr lang="ru-RU" sz="1600" b="1" spc="-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категориям риска:</a:t>
            </a:r>
          </a:p>
          <a:p>
            <a:pPr>
              <a:tabLst>
                <a:tab pos="0" algn="l"/>
              </a:tabLst>
            </a:pPr>
            <a:r>
              <a:rPr lang="ru-RU" sz="1600" strike="noStrike" spc="-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</a:t>
            </a:r>
            <a:r>
              <a:rPr lang="ru-RU" sz="1600" b="1" spc="-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b="1" strike="noStrike" spc="-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trike="noStrike" spc="-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12</a:t>
            </a:r>
            <a:endParaRPr lang="ru-RU" sz="1600" b="1" strike="noStrike" spc="-1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>
              <a:tabLst>
                <a:tab pos="0" algn="l"/>
              </a:tabLst>
            </a:pPr>
            <a:r>
              <a:rPr lang="ru-RU" sz="1600" spc="-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Значительный</a:t>
            </a:r>
            <a:r>
              <a:rPr lang="ru-RU" sz="1600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b="1" spc="-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51</a:t>
            </a:r>
            <a:endParaRPr lang="ru-RU" sz="1600" b="1" spc="-1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>
              <a:tabLst>
                <a:tab pos="0" algn="l"/>
              </a:tabLst>
            </a:pPr>
            <a:r>
              <a:rPr lang="ru-RU" sz="1600" strike="noStrike" spc="-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</a:t>
            </a:r>
            <a:r>
              <a:rPr lang="ru-RU" sz="1600" b="1" spc="-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b="1" strike="noStrike" spc="-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trike="noStrike" spc="-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20</a:t>
            </a:r>
            <a:endParaRPr lang="ru-RU" sz="1600" b="1" strike="noStrike" spc="-1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>
              <a:tabLst>
                <a:tab pos="0" algn="l"/>
              </a:tabLst>
            </a:pPr>
            <a:r>
              <a:rPr lang="ru-RU" sz="1600" spc="-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Умеренный </a:t>
            </a:r>
            <a:r>
              <a:rPr lang="ru-RU" sz="1600" b="1" spc="-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b="1" spc="-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555</a:t>
            </a:r>
            <a:endParaRPr lang="ru-RU" sz="1600" b="1" spc="-1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>
              <a:tabLst>
                <a:tab pos="0" algn="l"/>
              </a:tabLst>
            </a:pPr>
            <a:r>
              <a:rPr lang="ru-RU" sz="1600" strike="noStrike" spc="-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Низкий </a:t>
            </a:r>
            <a:r>
              <a:rPr lang="ru-RU" sz="1600" b="1" strike="noStrike" spc="-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b="1" strike="noStrike" spc="-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136</a:t>
            </a:r>
            <a:endParaRPr lang="ru-RU" sz="1600" b="1" strike="noStrike" spc="-1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601"/>
              </a:spcBef>
              <a:tabLst>
                <a:tab pos="0" algn="l"/>
              </a:tabLst>
            </a:pPr>
            <a:endParaRPr lang="ru-RU" sz="1500" b="1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oup 36"/>
          <p:cNvGrpSpPr/>
          <p:nvPr/>
        </p:nvGrpSpPr>
        <p:grpSpPr>
          <a:xfrm>
            <a:off x="0" y="127080"/>
            <a:ext cx="9143640" cy="1611000"/>
            <a:chOff x="0" y="127080"/>
            <a:chExt cx="9143640" cy="1611000"/>
          </a:xfrm>
        </p:grpSpPr>
        <p:sp>
          <p:nvSpPr>
            <p:cNvPr id="10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1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2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3" name="Text Box 40"/>
            <p:cNvSpPr/>
            <p:nvPr/>
          </p:nvSpPr>
          <p:spPr>
            <a:xfrm>
              <a:off x="519120" y="127080"/>
              <a:ext cx="831960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Центральное управление Федеральной службы по экологическому, 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технологическому и атомному надзору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pic>
          <p:nvPicPr>
            <p:cNvPr id="14" name="Picture 41" descr="fsetan_emblema2007"/>
            <p:cNvPicPr/>
            <p:nvPr/>
          </p:nvPicPr>
          <p:blipFill>
            <a:blip r:embed="rId3"/>
            <a:stretch/>
          </p:blipFill>
          <p:spPr>
            <a:xfrm>
              <a:off x="324000" y="549360"/>
              <a:ext cx="1056960" cy="1188720"/>
            </a:xfrm>
            <a:prstGeom prst="rect">
              <a:avLst/>
            </a:prstGeom>
            <a:ln w="0"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PlaceHolder 1"/>
          <p:cNvSpPr>
            <a:spLocks noGrp="1"/>
          </p:cNvSpPr>
          <p:nvPr>
            <p:ph type="sldNum" idx="4294967295"/>
          </p:nvPr>
        </p:nvSpPr>
        <p:spPr>
          <a:xfrm>
            <a:off x="7010280" y="6381720"/>
            <a:ext cx="202572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600" b="0" strike="noStrike" spc="-1">
                <a:solidFill>
                  <a:srgbClr val="000000"/>
                </a:solidFill>
                <a:latin typeface="Arial"/>
              </a:defRPr>
            </a:lvl1pPr>
          </a:lstStyle>
          <a:p>
            <a:r>
              <a:rPr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>
              <a:latin typeface="Tempora LGC Uni"/>
            </a:endParaRPr>
          </a:p>
        </p:txBody>
      </p:sp>
      <p:graphicFrame>
        <p:nvGraphicFramePr>
          <p:cNvPr id="409" name="Таблица 11"/>
          <p:cNvGraphicFramePr/>
          <p:nvPr>
            <p:extLst>
              <p:ext uri="{D42A27DB-BD31-4B8C-83A1-F6EECF244321}">
                <p14:modId xmlns:p14="http://schemas.microsoft.com/office/powerpoint/2010/main" val="3389183968"/>
              </p:ext>
            </p:extLst>
          </p:nvPr>
        </p:nvGraphicFramePr>
        <p:xfrm>
          <a:off x="1406365" y="1807358"/>
          <a:ext cx="6095880" cy="822960"/>
        </p:xfrm>
        <a:graphic>
          <a:graphicData uri="http://schemas.openxmlformats.org/drawingml/2006/table">
            <a:tbl>
              <a:tblPr/>
              <a:tblGrid>
                <a:gridCol w="60958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1" strike="noStrike" spc="-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Согласование границ охранных зон объектов электросетевого хозяйства</a:t>
                      </a:r>
                      <a:endParaRPr lang="ru-RU" sz="2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551356064"/>
              </p:ext>
            </p:extLst>
          </p:nvPr>
        </p:nvGraphicFramePr>
        <p:xfrm>
          <a:off x="1170795" y="2693096"/>
          <a:ext cx="6971427" cy="40501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8" name="Прямая соединительная линия 7"/>
          <p:cNvCxnSpPr/>
          <p:nvPr/>
        </p:nvCxnSpPr>
        <p:spPr>
          <a:xfrm>
            <a:off x="4446740" y="2981195"/>
            <a:ext cx="7565" cy="2550472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36"/>
          <p:cNvGrpSpPr/>
          <p:nvPr/>
        </p:nvGrpSpPr>
        <p:grpSpPr>
          <a:xfrm>
            <a:off x="360" y="0"/>
            <a:ext cx="9143640" cy="1611000"/>
            <a:chOff x="0" y="127080"/>
            <a:chExt cx="9143640" cy="1611000"/>
          </a:xfrm>
        </p:grpSpPr>
        <p:sp>
          <p:nvSpPr>
            <p:cNvPr id="11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2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3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" name="Text Box 40"/>
            <p:cNvSpPr/>
            <p:nvPr/>
          </p:nvSpPr>
          <p:spPr>
            <a:xfrm>
              <a:off x="519120" y="127080"/>
              <a:ext cx="831960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Центральное управление Федеральной службы по экологическому, 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технологическому и атомному надзору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pic>
          <p:nvPicPr>
            <p:cNvPr id="15" name="Picture 41" descr="fsetan_emblema2007"/>
            <p:cNvPicPr/>
            <p:nvPr/>
          </p:nvPicPr>
          <p:blipFill>
            <a:blip r:embed="rId4"/>
            <a:stretch/>
          </p:blipFill>
          <p:spPr>
            <a:xfrm>
              <a:off x="324000" y="549360"/>
              <a:ext cx="1056960" cy="1188720"/>
            </a:xfrm>
            <a:prstGeom prst="rect">
              <a:avLst/>
            </a:prstGeom>
            <a:ln w="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5046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sldNum" idx="4294967295"/>
          </p:nvPr>
        </p:nvSpPr>
        <p:spPr>
          <a:xfrm>
            <a:off x="7010280" y="6381720"/>
            <a:ext cx="195372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600" b="0" strike="noStrike" spc="-1">
                <a:solidFill>
                  <a:srgbClr val="000000"/>
                </a:solidFill>
                <a:latin typeface="Arial"/>
              </a:defRPr>
            </a:lvl1pPr>
          </a:lstStyle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41" name="Таблица 5"/>
          <p:cNvGraphicFramePr/>
          <p:nvPr>
            <p:extLst>
              <p:ext uri="{D42A27DB-BD31-4B8C-83A1-F6EECF244321}">
                <p14:modId xmlns:p14="http://schemas.microsoft.com/office/powerpoint/2010/main" val="3665571399"/>
              </p:ext>
            </p:extLst>
          </p:nvPr>
        </p:nvGraphicFramePr>
        <p:xfrm>
          <a:off x="161640" y="1610231"/>
          <a:ext cx="8730720" cy="457200"/>
        </p:xfrm>
        <a:graphic>
          <a:graphicData uri="http://schemas.openxmlformats.org/drawingml/2006/table">
            <a:tbl>
              <a:tblPr/>
              <a:tblGrid>
                <a:gridCol w="87307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1" strike="noStrike" spc="-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</a:t>
                      </a:r>
                      <a:r>
                        <a:rPr lang="ru-RU" sz="2400" b="1" strike="noStrike" spc="-1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 и</a:t>
                      </a:r>
                      <a:r>
                        <a:rPr lang="ru-RU" sz="2400" b="1" strike="noStrike" spc="-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ндикаторам</a:t>
                      </a:r>
                      <a:r>
                        <a:rPr lang="ru-RU" sz="2400" b="1" strike="noStrike" spc="-1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риска</a:t>
                      </a:r>
                      <a:endParaRPr lang="ru-RU" sz="2400" b="0" strike="noStrike" spc="-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7" name="Диаграмма 16"/>
          <p:cNvGraphicFramePr/>
          <p:nvPr>
            <p:extLst>
              <p:ext uri="{D42A27DB-BD31-4B8C-83A1-F6EECF244321}">
                <p14:modId xmlns:p14="http://schemas.microsoft.com/office/powerpoint/2010/main" val="1005824453"/>
              </p:ext>
            </p:extLst>
          </p:nvPr>
        </p:nvGraphicFramePr>
        <p:xfrm>
          <a:off x="161640" y="2204581"/>
          <a:ext cx="6090304" cy="4271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694631" y="2418163"/>
            <a:ext cx="24392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Отказано в согласовании </a:t>
            </a:r>
            <a:br>
              <a:rPr lang="ru-RU" sz="2000" b="1" dirty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по вине Управления - </a:t>
            </a:r>
            <a:r>
              <a:rPr lang="ru-RU" sz="2800" b="1" dirty="0">
                <a:solidFill>
                  <a:srgbClr val="C00000"/>
                </a:solidFill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61640" y="2141951"/>
            <a:ext cx="5532991" cy="4472052"/>
          </a:xfrm>
          <a:prstGeom prst="roundRect">
            <a:avLst/>
          </a:prstGeom>
          <a:noFill/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694632" y="3884756"/>
            <a:ext cx="28220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Выявлено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нарушений в ходе </a:t>
            </a:r>
          </a:p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проверок - </a:t>
            </a:r>
            <a:r>
              <a:rPr lang="ru-RU" sz="2800" b="1" dirty="0">
                <a:solidFill>
                  <a:srgbClr val="C00000"/>
                </a:solidFill>
              </a:rPr>
              <a:t>1092</a:t>
            </a:r>
          </a:p>
        </p:txBody>
      </p:sp>
      <p:grpSp>
        <p:nvGrpSpPr>
          <p:cNvPr id="11" name="Group 36"/>
          <p:cNvGrpSpPr/>
          <p:nvPr/>
        </p:nvGrpSpPr>
        <p:grpSpPr>
          <a:xfrm>
            <a:off x="360" y="0"/>
            <a:ext cx="9143640" cy="1611000"/>
            <a:chOff x="0" y="127080"/>
            <a:chExt cx="9143640" cy="1611000"/>
          </a:xfrm>
        </p:grpSpPr>
        <p:sp>
          <p:nvSpPr>
            <p:cNvPr id="12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3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5" name="Text Box 40"/>
            <p:cNvSpPr/>
            <p:nvPr/>
          </p:nvSpPr>
          <p:spPr>
            <a:xfrm>
              <a:off x="519120" y="127080"/>
              <a:ext cx="831960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Центральное управление Федеральной службы по экологическому, 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технологическому и атомному надзору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pic>
          <p:nvPicPr>
            <p:cNvPr id="16" name="Picture 41" descr="fsetan_emblema2007"/>
            <p:cNvPicPr/>
            <p:nvPr/>
          </p:nvPicPr>
          <p:blipFill>
            <a:blip r:embed="rId4"/>
            <a:stretch/>
          </p:blipFill>
          <p:spPr>
            <a:xfrm>
              <a:off x="324000" y="549360"/>
              <a:ext cx="1056960" cy="1188720"/>
            </a:xfrm>
            <a:prstGeom prst="rect">
              <a:avLst/>
            </a:prstGeom>
            <a:ln w="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1993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PlaceHolder 1"/>
          <p:cNvSpPr>
            <a:spLocks noGrp="1"/>
          </p:cNvSpPr>
          <p:nvPr>
            <p:ph type="sldNum" idx="4294967295"/>
          </p:nvPr>
        </p:nvSpPr>
        <p:spPr>
          <a:xfrm>
            <a:off x="6948360" y="6393240"/>
            <a:ext cx="202572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600" b="0" strike="noStrike" spc="-1">
                <a:solidFill>
                  <a:srgbClr val="000000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lang="ru-RU" sz="1400" b="0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endParaRPr lang="ru-RU" sz="14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3" name="Скругленный прямоугольник 1"/>
          <p:cNvSpPr/>
          <p:nvPr/>
        </p:nvSpPr>
        <p:spPr>
          <a:xfrm>
            <a:off x="852840" y="1501919"/>
            <a:ext cx="7416360" cy="634321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trike="noStrike" spc="-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Производственный контроль</a:t>
            </a:r>
            <a:endParaRPr lang="ru-RU" sz="3200" b="1" strike="noStrike" spc="-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1"/>
          <p:cNvSpPr/>
          <p:nvPr/>
        </p:nvSpPr>
        <p:spPr>
          <a:xfrm>
            <a:off x="225468" y="2833155"/>
            <a:ext cx="8613612" cy="2527965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  <a:alpha val="12000"/>
            </a:schemeClr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spc="-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анализа представленных отчетов по производственному контролю на территории Костромской области за 2025 год, организации на сдавшие отчет по производственному контролю </a:t>
            </a:r>
            <a:r>
              <a:rPr lang="ru-RU" sz="2800" b="1" spc="-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отсутствуют</a:t>
            </a:r>
            <a:endParaRPr lang="ru-RU" sz="2400" b="1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oup 36"/>
          <p:cNvGrpSpPr/>
          <p:nvPr/>
        </p:nvGrpSpPr>
        <p:grpSpPr>
          <a:xfrm>
            <a:off x="360" y="0"/>
            <a:ext cx="9143640" cy="1611000"/>
            <a:chOff x="0" y="127080"/>
            <a:chExt cx="9143640" cy="1611000"/>
          </a:xfrm>
        </p:grpSpPr>
        <p:sp>
          <p:nvSpPr>
            <p:cNvPr id="10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1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2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3" name="Text Box 40"/>
            <p:cNvSpPr/>
            <p:nvPr/>
          </p:nvSpPr>
          <p:spPr>
            <a:xfrm>
              <a:off x="519120" y="127080"/>
              <a:ext cx="831960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Центральное управление Федеральной службы по экологическому, 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технологическому и атомному надзору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pic>
          <p:nvPicPr>
            <p:cNvPr id="14" name="Picture 41" descr="fsetan_emblema2007"/>
            <p:cNvPicPr/>
            <p:nvPr/>
          </p:nvPicPr>
          <p:blipFill>
            <a:blip r:embed="rId2"/>
            <a:stretch/>
          </p:blipFill>
          <p:spPr>
            <a:xfrm>
              <a:off x="324000" y="549360"/>
              <a:ext cx="1056960" cy="1188720"/>
            </a:xfrm>
            <a:prstGeom prst="rect">
              <a:avLst/>
            </a:prstGeom>
            <a:ln w="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84211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PlaceHolder 1"/>
          <p:cNvSpPr>
            <a:spLocks noGrp="1"/>
          </p:cNvSpPr>
          <p:nvPr>
            <p:ph type="sldNum" idx="4294967295"/>
          </p:nvPr>
        </p:nvSpPr>
        <p:spPr>
          <a:xfrm>
            <a:off x="6948360" y="6393240"/>
            <a:ext cx="202572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600" b="0" strike="noStrike" spc="-1">
                <a:solidFill>
                  <a:srgbClr val="000000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lang="ru-RU" sz="1400" b="0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ru-RU" sz="14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3" name="Скругленный прямоугольник 1"/>
          <p:cNvSpPr/>
          <p:nvPr/>
        </p:nvSpPr>
        <p:spPr>
          <a:xfrm>
            <a:off x="852840" y="1501919"/>
            <a:ext cx="7416360" cy="634321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strike="noStrike" spc="-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организациями осуществляющими деятельность без лицензии</a:t>
            </a:r>
            <a:endParaRPr lang="ru-RU" sz="2800" b="1" strike="noStrike" spc="-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1"/>
          <p:cNvSpPr/>
          <p:nvPr/>
        </p:nvSpPr>
        <p:spPr>
          <a:xfrm>
            <a:off x="360" y="2833155"/>
            <a:ext cx="8973720" cy="2527965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  <a:alpha val="12000"/>
            </a:schemeClr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spc="-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состоянию на 01.01.2026 на территории Костромской области </a:t>
            </a:r>
            <a:r>
              <a:rPr lang="ru-RU" sz="2800" b="1" spc="-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sz="2800" b="1" spc="-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 </a:t>
            </a:r>
            <a:r>
              <a:rPr lang="ru-RU" sz="2800" b="1" spc="-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осуществляло деятельность в отсутствии лицензии, </a:t>
            </a:r>
            <a:endParaRPr lang="ru-RU" sz="2800" b="1" spc="-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2800" b="1" spc="-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Результатом </a:t>
            </a:r>
            <a:r>
              <a:rPr lang="ru-RU" sz="2800" b="1" spc="-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отдела на момент 01.07.2026 </a:t>
            </a:r>
            <a:r>
              <a:rPr lang="ru-RU" sz="2800" b="1" spc="-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spc="-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spc="-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стало </a:t>
            </a:r>
            <a:r>
              <a:rPr lang="ru-RU" sz="2800" b="1" spc="-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сокращение </a:t>
            </a:r>
            <a:r>
              <a:rPr lang="ru-RU" sz="2800" b="1" spc="-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5 организаций</a:t>
            </a:r>
            <a:endParaRPr lang="ru-RU" sz="2800" b="1" spc="-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oup 36"/>
          <p:cNvGrpSpPr/>
          <p:nvPr/>
        </p:nvGrpSpPr>
        <p:grpSpPr>
          <a:xfrm>
            <a:off x="360" y="0"/>
            <a:ext cx="9143640" cy="1611000"/>
            <a:chOff x="0" y="127080"/>
            <a:chExt cx="9143640" cy="1611000"/>
          </a:xfrm>
        </p:grpSpPr>
        <p:sp>
          <p:nvSpPr>
            <p:cNvPr id="10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1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2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3" name="Text Box 40"/>
            <p:cNvSpPr/>
            <p:nvPr/>
          </p:nvSpPr>
          <p:spPr>
            <a:xfrm>
              <a:off x="519120" y="127080"/>
              <a:ext cx="831960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Центральное управление Федеральной службы по экологическому, 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технологическому и атомному надзору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pic>
          <p:nvPicPr>
            <p:cNvPr id="14" name="Picture 41" descr="fsetan_emblema2007"/>
            <p:cNvPicPr/>
            <p:nvPr/>
          </p:nvPicPr>
          <p:blipFill>
            <a:blip r:embed="rId2"/>
            <a:stretch/>
          </p:blipFill>
          <p:spPr>
            <a:xfrm>
              <a:off x="324000" y="549360"/>
              <a:ext cx="1056960" cy="1188720"/>
            </a:xfrm>
            <a:prstGeom prst="rect">
              <a:avLst/>
            </a:prstGeom>
            <a:ln w="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14302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PlaceHolder 1"/>
          <p:cNvSpPr>
            <a:spLocks noGrp="1"/>
          </p:cNvSpPr>
          <p:nvPr>
            <p:ph type="sldNum" idx="4294967295"/>
          </p:nvPr>
        </p:nvSpPr>
        <p:spPr>
          <a:xfrm>
            <a:off x="7010280" y="6381720"/>
            <a:ext cx="202572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600" b="0" strike="noStrike" spc="-1">
                <a:solidFill>
                  <a:srgbClr val="000000"/>
                </a:solidFill>
                <a:latin typeface="Arial"/>
              </a:defRPr>
            </a:lvl1pPr>
          </a:lstStyle>
          <a:p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</a:p>
        </p:txBody>
      </p:sp>
      <p:graphicFrame>
        <p:nvGraphicFramePr>
          <p:cNvPr id="395" name="Таблица 11"/>
          <p:cNvGraphicFramePr/>
          <p:nvPr>
            <p:extLst>
              <p:ext uri="{D42A27DB-BD31-4B8C-83A1-F6EECF244321}">
                <p14:modId xmlns:p14="http://schemas.microsoft.com/office/powerpoint/2010/main" val="1453642313"/>
              </p:ext>
            </p:extLst>
          </p:nvPr>
        </p:nvGraphicFramePr>
        <p:xfrm>
          <a:off x="190431" y="1518043"/>
          <a:ext cx="8720329" cy="1066800"/>
        </p:xfrm>
        <a:graphic>
          <a:graphicData uri="http://schemas.openxmlformats.org/drawingml/2006/table">
            <a:tbl>
              <a:tblPr/>
              <a:tblGrid>
                <a:gridCol w="87203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1" strike="noStrike" spc="-1" dirty="0">
                          <a:solidFill>
                            <a:schemeClr val="accent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ОЗП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strike="noStrike" spc="-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2025 году оценке готовности к отопительному периоду на территории </a:t>
                      </a:r>
                      <a:r>
                        <a:rPr lang="ru-RU" sz="2000" b="1" strike="noStrike" spc="-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Костромской </a:t>
                      </a:r>
                      <a:r>
                        <a:rPr lang="ru-RU" sz="2000" b="1" strike="noStrike" spc="-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области </a:t>
                      </a:r>
                      <a:r>
                        <a:rPr lang="ru-RU" sz="2000" b="1" strike="noStrike" spc="-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подлежало 32 </a:t>
                      </a:r>
                      <a:r>
                        <a:rPr lang="ru-RU" sz="2000" b="1" strike="noStrike" spc="-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муниципальных образований </a:t>
                      </a:r>
                      <a:endParaRPr lang="ru-RU" sz="2000" b="0" strike="noStrike" spc="-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186229864"/>
              </p:ext>
            </p:extLst>
          </p:nvPr>
        </p:nvGraphicFramePr>
        <p:xfrm>
          <a:off x="566057" y="3745282"/>
          <a:ext cx="1955465" cy="2751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90431" y="2636622"/>
            <a:ext cx="4381569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cs typeface="Arial" panose="020B0604020202020204" pitchFamily="34" charset="0"/>
              </a:rPr>
              <a:t>Участие должностных лиц в составе комиссий муниципальных образований в оценке готовности теплоснабжающих и теплосетевых организаций</a:t>
            </a:r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891579629"/>
              </p:ext>
            </p:extLst>
          </p:nvPr>
        </p:nvGraphicFramePr>
        <p:xfrm>
          <a:off x="2360023" y="3707704"/>
          <a:ext cx="1931319" cy="2764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686513" y="2636622"/>
            <a:ext cx="4189384" cy="34163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2025 год проведено 2 встречи руководителя Центрального управления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губернатором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Костромской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Центральным управлением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рамках межведомственного взаимодействия с прокуратурой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Костромской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проведено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совещания по подготовке к отопительному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периоду муниципальных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образований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Костромской области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Group 36"/>
          <p:cNvGrpSpPr/>
          <p:nvPr/>
        </p:nvGrpSpPr>
        <p:grpSpPr>
          <a:xfrm>
            <a:off x="360" y="0"/>
            <a:ext cx="9143640" cy="1611000"/>
            <a:chOff x="0" y="127080"/>
            <a:chExt cx="9143640" cy="1611000"/>
          </a:xfrm>
        </p:grpSpPr>
        <p:sp>
          <p:nvSpPr>
            <p:cNvPr id="14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5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6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7" name="Text Box 40"/>
            <p:cNvSpPr/>
            <p:nvPr/>
          </p:nvSpPr>
          <p:spPr>
            <a:xfrm>
              <a:off x="519120" y="127080"/>
              <a:ext cx="831960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Центральное управление Федеральной службы по экологическому, 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технологическому и атомному надзору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pic>
          <p:nvPicPr>
            <p:cNvPr id="18" name="Picture 41" descr="fsetan_emblema2007"/>
            <p:cNvPicPr/>
            <p:nvPr/>
          </p:nvPicPr>
          <p:blipFill>
            <a:blip r:embed="rId5"/>
            <a:stretch/>
          </p:blipFill>
          <p:spPr>
            <a:xfrm>
              <a:off x="324000" y="549360"/>
              <a:ext cx="1056960" cy="1188720"/>
            </a:xfrm>
            <a:prstGeom prst="rect">
              <a:avLst/>
            </a:prstGeom>
            <a:ln w="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040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sldNum" idx="4294967295"/>
          </p:nvPr>
        </p:nvSpPr>
        <p:spPr>
          <a:xfrm>
            <a:off x="7010280" y="6381720"/>
            <a:ext cx="195372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600" b="0" strike="noStrike" spc="-1">
                <a:solidFill>
                  <a:srgbClr val="000000"/>
                </a:solidFill>
                <a:latin typeface="Arial"/>
              </a:defRPr>
            </a:lvl1pPr>
          </a:lstStyle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496912"/>
              </p:ext>
            </p:extLst>
          </p:nvPr>
        </p:nvGraphicFramePr>
        <p:xfrm>
          <a:off x="311484" y="1516898"/>
          <a:ext cx="8509209" cy="48212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830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07090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62634"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Результаты выездных консультирований предприятий ОПК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E7F5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8198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anchor="ctr">
                    <a:solidFill>
                      <a:srgbClr val="F9F9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Внесены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изменения в реестр лицензий (добавление мест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осуществления лицензируемого вида деятельности, выполняемых видов работ и др.)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9F9F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78453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>
                    <a:solidFill>
                      <a:srgbClr val="F9F9FD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Увеличено</a:t>
                      </a:r>
                      <a:r>
                        <a:rPr lang="ru-RU" sz="1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работников ОПК, прошедших аттестацию в</a:t>
                      </a:r>
                      <a:r>
                        <a:rPr lang="ru-RU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области промышленной безопасности</a:t>
                      </a:r>
                    </a:p>
                    <a:p>
                      <a:pPr algn="just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9F9F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7491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anchor="ctr">
                    <a:solidFill>
                      <a:srgbClr val="F9F9FD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Актуализированы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сведения,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содержащиеся в государственном реестре ОПО</a:t>
                      </a:r>
                    </a:p>
                    <a:p>
                      <a:pPr algn="just"/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9F9F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8198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anchor="ctr">
                    <a:solidFill>
                      <a:srgbClr val="F9F9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Проведено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сплошное полевое исследование территории (промышленных площадок) для должной верификации всех без исключения зданий, сооружений, технических устройств на относимость к ОПО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9F9F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78453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anchor="ctr">
                    <a:solidFill>
                      <a:srgbClr val="F9F9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Продлены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 безопасной эксплуатации зданий, сооружений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технических устройств по результатам проведения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экспертизы промышленной безопасности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9F9F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7" name="Group 36"/>
          <p:cNvGrpSpPr/>
          <p:nvPr/>
        </p:nvGrpSpPr>
        <p:grpSpPr>
          <a:xfrm>
            <a:off x="360" y="0"/>
            <a:ext cx="9143640" cy="1611000"/>
            <a:chOff x="0" y="127080"/>
            <a:chExt cx="9143640" cy="1611000"/>
          </a:xfrm>
        </p:grpSpPr>
        <p:sp>
          <p:nvSpPr>
            <p:cNvPr id="8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9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0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1" name="Text Box 40"/>
            <p:cNvSpPr/>
            <p:nvPr/>
          </p:nvSpPr>
          <p:spPr>
            <a:xfrm>
              <a:off x="519120" y="127080"/>
              <a:ext cx="831960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Центральное управление Федеральной службы по экологическому, 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технологическому и атомному надзору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pic>
          <p:nvPicPr>
            <p:cNvPr id="12" name="Picture 41" descr="fsetan_emblema2007"/>
            <p:cNvPicPr/>
            <p:nvPr/>
          </p:nvPicPr>
          <p:blipFill>
            <a:blip r:embed="rId3"/>
            <a:stretch/>
          </p:blipFill>
          <p:spPr>
            <a:xfrm>
              <a:off x="324000" y="549360"/>
              <a:ext cx="1056960" cy="1188720"/>
            </a:xfrm>
            <a:prstGeom prst="rect">
              <a:avLst/>
            </a:prstGeom>
            <a:ln w="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5401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Rectangle 2"/>
          <p:cNvSpPr/>
          <p:nvPr/>
        </p:nvSpPr>
        <p:spPr>
          <a:xfrm>
            <a:off x="0" y="1987560"/>
            <a:ext cx="9143640" cy="262872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ctr">
            <a:noAutofit/>
          </a:bodyPr>
          <a:lstStyle/>
          <a:p>
            <a:pPr algn="ctr"/>
            <a:endParaRPr lang="ru-RU" spc="-1" dirty="0">
              <a:solidFill>
                <a:srgbClr val="000000"/>
              </a:solidFill>
              <a:latin typeface="Open Sans"/>
            </a:endParaRPr>
          </a:p>
          <a:p>
            <a:pPr algn="ctr"/>
            <a:r>
              <a:rPr lang="ru-RU" sz="2800" spc="-1" dirty="0">
                <a:solidFill>
                  <a:srgbClr val="2D2D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  <a:endParaRPr lang="ru-RU" sz="2800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spc="-1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476" name="Rectangle 3"/>
          <p:cNvSpPr/>
          <p:nvPr/>
        </p:nvSpPr>
        <p:spPr>
          <a:xfrm>
            <a:off x="0" y="5037909"/>
            <a:ext cx="9143640" cy="68544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t">
            <a:noAutofit/>
          </a:bodyPr>
          <a:lstStyle/>
          <a:p>
            <a:pPr algn="ctr">
              <a:lnSpc>
                <a:spcPct val="90000"/>
              </a:lnSpc>
            </a:pPr>
            <a:endParaRPr lang="ru-RU" sz="2000" b="1" spc="-1">
              <a:solidFill>
                <a:srgbClr val="4040B2"/>
              </a:solidFill>
              <a:latin typeface="Calibri"/>
            </a:endParaRPr>
          </a:p>
        </p:txBody>
      </p:sp>
      <p:grpSp>
        <p:nvGrpSpPr>
          <p:cNvPr id="477" name="Group 36"/>
          <p:cNvGrpSpPr/>
          <p:nvPr/>
        </p:nvGrpSpPr>
        <p:grpSpPr>
          <a:xfrm>
            <a:off x="0" y="152280"/>
            <a:ext cx="9143640" cy="1620720"/>
            <a:chOff x="0" y="152280"/>
            <a:chExt cx="9143640" cy="1620720"/>
          </a:xfrm>
        </p:grpSpPr>
        <p:sp>
          <p:nvSpPr>
            <p:cNvPr id="478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400" b="1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79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400" b="1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80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400" b="1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81" name="Text Box 40"/>
            <p:cNvSpPr/>
            <p:nvPr/>
          </p:nvSpPr>
          <p:spPr>
            <a:xfrm>
              <a:off x="735120" y="152280"/>
              <a:ext cx="8319600" cy="838776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b="1" spc="-1" dirty="0">
                  <a:solidFill>
                    <a:srgbClr val="4040B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Центральное управление Федеральной службы по экологическому, </a:t>
              </a:r>
              <a:endParaRPr lang="ru-RU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90000"/>
                </a:lnSpc>
              </a:pPr>
              <a:r>
                <a:rPr lang="ru-RU" b="1" spc="-1" dirty="0">
                  <a:solidFill>
                    <a:srgbClr val="4040B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технологическому и атомному надзору</a:t>
              </a:r>
              <a:endParaRPr lang="ru-RU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482" name="Picture 41" descr="fsetan_emblema2007"/>
            <p:cNvPicPr/>
            <p:nvPr/>
          </p:nvPicPr>
          <p:blipFill>
            <a:blip r:embed="rId3"/>
            <a:stretch/>
          </p:blipFill>
          <p:spPr>
            <a:xfrm>
              <a:off x="201600" y="584280"/>
              <a:ext cx="1056960" cy="118872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83" name="Line 2"/>
          <p:cNvSpPr/>
          <p:nvPr/>
        </p:nvSpPr>
        <p:spPr>
          <a:xfrm>
            <a:off x="428400" y="5121000"/>
            <a:ext cx="8501040" cy="360"/>
          </a:xfrm>
          <a:prstGeom prst="line">
            <a:avLst/>
          </a:prstGeom>
          <a:ln w="38100">
            <a:solidFill>
              <a:srgbClr val="C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ctr" anchorCtr="1">
            <a:noAutofit/>
          </a:bodyPr>
          <a:lstStyle/>
          <a:p>
            <a:endParaRPr lang="ru-RU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84" name="Line 2"/>
          <p:cNvSpPr/>
          <p:nvPr/>
        </p:nvSpPr>
        <p:spPr>
          <a:xfrm>
            <a:off x="0" y="-987120"/>
            <a:ext cx="9144000" cy="360"/>
          </a:xfrm>
          <a:prstGeom prst="line">
            <a:avLst/>
          </a:prstGeom>
          <a:ln w="38100">
            <a:solidFill>
              <a:srgbClr val="C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ctr" anchorCtr="1">
            <a:noAutofit/>
          </a:bodyPr>
          <a:lstStyle/>
          <a:p>
            <a:endParaRPr lang="ru-RU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85" name="PlaceHolder 1"/>
          <p:cNvSpPr>
            <a:spLocks noGrp="1"/>
          </p:cNvSpPr>
          <p:nvPr>
            <p:ph type="sldNum" idx="4294967295"/>
          </p:nvPr>
        </p:nvSpPr>
        <p:spPr>
          <a:xfrm>
            <a:off x="6796080" y="6236572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Arial"/>
              </a:defRPr>
            </a:lvl1pPr>
          </a:lstStyle>
          <a:p>
            <a:r>
              <a:rPr dirty="0" smtClean="0">
                <a:latin typeface="Tempora LGC Uni"/>
              </a:rPr>
              <a:t>26</a:t>
            </a:r>
            <a:endParaRPr dirty="0">
              <a:latin typeface="Tempora LGC Uni"/>
            </a:endParaRPr>
          </a:p>
        </p:txBody>
      </p:sp>
    </p:spTree>
    <p:extLst>
      <p:ext uri="{BB962C8B-B14F-4D97-AF65-F5344CB8AC3E}">
        <p14:creationId xmlns:p14="http://schemas.microsoft.com/office/powerpoint/2010/main" val="425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2212971126"/>
              </p:ext>
            </p:extLst>
          </p:nvPr>
        </p:nvGraphicFramePr>
        <p:xfrm>
          <a:off x="488887" y="1982709"/>
          <a:ext cx="3811509" cy="4608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19766" y="3608588"/>
            <a:ext cx="34331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аварий </a:t>
            </a:r>
            <a:b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294967295"/>
          </p:nvPr>
        </p:nvSpPr>
        <p:spPr>
          <a:xfrm>
            <a:off x="6803760" y="6453627"/>
            <a:ext cx="2133600" cy="476250"/>
          </a:xfrm>
          <a:prstGeom prst="rect">
            <a:avLst/>
          </a:prstGeom>
        </p:spPr>
        <p:txBody>
          <a:bodyPr/>
          <a:lstStyle/>
          <a:p>
            <a:fld id="{778F0609-E264-46FD-8F3B-0E88708F58E9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9276612"/>
              </p:ext>
            </p:extLst>
          </p:nvPr>
        </p:nvGraphicFramePr>
        <p:xfrm>
          <a:off x="4389121" y="1753643"/>
          <a:ext cx="4066816" cy="4773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Таблица 5"/>
          <p:cNvGraphicFramePr/>
          <p:nvPr>
            <p:extLst>
              <p:ext uri="{D42A27DB-BD31-4B8C-83A1-F6EECF244321}">
                <p14:modId xmlns:p14="http://schemas.microsoft.com/office/powerpoint/2010/main" val="2189130082"/>
              </p:ext>
            </p:extLst>
          </p:nvPr>
        </p:nvGraphicFramePr>
        <p:xfrm>
          <a:off x="206640" y="1775143"/>
          <a:ext cx="8730720" cy="944880"/>
        </p:xfrm>
        <a:graphic>
          <a:graphicData uri="http://schemas.openxmlformats.org/drawingml/2006/table">
            <a:tbl>
              <a:tblPr/>
              <a:tblGrid>
                <a:gridCol w="87307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5866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800" b="1" strike="noStrike" spc="-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Аварийность и травматизм на территории </a:t>
                      </a:r>
                      <a:r>
                        <a:rPr lang="ru-RU" sz="2800" b="1" strike="noStrike" spc="-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Костромской области</a:t>
                      </a:r>
                      <a:endParaRPr lang="ru-RU" sz="2800" b="0" strike="noStrike" spc="-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1" name="Group 36"/>
          <p:cNvGrpSpPr/>
          <p:nvPr/>
        </p:nvGrpSpPr>
        <p:grpSpPr>
          <a:xfrm>
            <a:off x="360" y="0"/>
            <a:ext cx="9143640" cy="1611000"/>
            <a:chOff x="0" y="127080"/>
            <a:chExt cx="9143640" cy="1611000"/>
          </a:xfrm>
        </p:grpSpPr>
        <p:sp>
          <p:nvSpPr>
            <p:cNvPr id="12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3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5" name="Text Box 40"/>
            <p:cNvSpPr/>
            <p:nvPr/>
          </p:nvSpPr>
          <p:spPr>
            <a:xfrm>
              <a:off x="519120" y="127080"/>
              <a:ext cx="831960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Центральное управление Федеральной службы по экологическому, 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технологическому и атомному надзору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pic>
          <p:nvPicPr>
            <p:cNvPr id="16" name="Picture 41" descr="fsetan_emblema2007"/>
            <p:cNvPicPr/>
            <p:nvPr/>
          </p:nvPicPr>
          <p:blipFill>
            <a:blip r:embed="rId5"/>
            <a:stretch/>
          </p:blipFill>
          <p:spPr>
            <a:xfrm>
              <a:off x="324000" y="549360"/>
              <a:ext cx="1056960" cy="1188720"/>
            </a:xfrm>
            <a:prstGeom prst="rect">
              <a:avLst/>
            </a:prstGeom>
            <a:ln w="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202004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sldNum" idx="4294967295"/>
          </p:nvPr>
        </p:nvSpPr>
        <p:spPr>
          <a:xfrm>
            <a:off x="7010280" y="6381720"/>
            <a:ext cx="195372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600" b="0" strike="noStrike" spc="-1">
                <a:solidFill>
                  <a:srgbClr val="000000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F7C6C5D-FED7-4DE9-B3D1-1B701031DF6E}" type="slidenum">
              <a:rPr lang="ru-RU" sz="1400" b="0" strike="noStrike" spc="-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indent="0" algn="r">
                <a:lnSpc>
                  <a:spcPct val="100000"/>
                </a:lnSpc>
                <a:buNone/>
              </a:pPr>
              <a:t>4</a:t>
            </a:fld>
            <a:endParaRPr lang="ru-RU" sz="14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6" name="Таблица 27"/>
          <p:cNvGraphicFramePr/>
          <p:nvPr>
            <p:extLst>
              <p:ext uri="{D42A27DB-BD31-4B8C-83A1-F6EECF244321}">
                <p14:modId xmlns:p14="http://schemas.microsoft.com/office/powerpoint/2010/main" val="2449997355"/>
              </p:ext>
            </p:extLst>
          </p:nvPr>
        </p:nvGraphicFramePr>
        <p:xfrm>
          <a:off x="198360" y="1597069"/>
          <a:ext cx="8640720" cy="518160"/>
        </p:xfrm>
        <a:graphic>
          <a:graphicData uri="http://schemas.openxmlformats.org/drawingml/2006/table">
            <a:tbl>
              <a:tblPr/>
              <a:tblGrid>
                <a:gridCol w="86407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432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800" b="1" strike="noStrike" spc="-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Проведение плановых проверок </a:t>
                      </a:r>
                      <a:endParaRPr lang="ru-RU" sz="2800" b="0" strike="noStrike" spc="-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2703788639"/>
              </p:ext>
            </p:extLst>
          </p:nvPr>
        </p:nvGraphicFramePr>
        <p:xfrm>
          <a:off x="1136933" y="2153388"/>
          <a:ext cx="2265531" cy="37190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2154673190"/>
              </p:ext>
            </p:extLst>
          </p:nvPr>
        </p:nvGraphicFramePr>
        <p:xfrm>
          <a:off x="6143723" y="1723200"/>
          <a:ext cx="2489351" cy="3910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446252731"/>
              </p:ext>
            </p:extLst>
          </p:nvPr>
        </p:nvGraphicFramePr>
        <p:xfrm>
          <a:off x="4899909" y="3377198"/>
          <a:ext cx="2110371" cy="2280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2044162" y="2466089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cs typeface="Times New Roman" panose="02020603050405020304" pitchFamily="18" charset="0"/>
              </a:rPr>
              <a:t>51</a:t>
            </a:r>
            <a:endParaRPr lang="ru-RU" sz="2400" b="1" dirty="0"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30878" y="3378479"/>
            <a:ext cx="955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cs typeface="Times New Roman" panose="02020603050405020304" pitchFamily="18" charset="0"/>
              </a:rPr>
              <a:t>12,75</a:t>
            </a:r>
            <a:endParaRPr lang="ru-RU" sz="2400" b="1" dirty="0"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00107" y="5568012"/>
            <a:ext cx="3215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ВЫЯВЛЕНО НАРУШЕНИЙ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180" y="5568012"/>
            <a:ext cx="32735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ВЫЯВЛЕНО НАРУШЕНИЙ 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ОДНУ ПРОВЕРКУ</a:t>
            </a:r>
          </a:p>
        </p:txBody>
      </p:sp>
      <p:grpSp>
        <p:nvGrpSpPr>
          <p:cNvPr id="20" name="Group 36"/>
          <p:cNvGrpSpPr/>
          <p:nvPr/>
        </p:nvGrpSpPr>
        <p:grpSpPr>
          <a:xfrm>
            <a:off x="360" y="0"/>
            <a:ext cx="9143640" cy="1611000"/>
            <a:chOff x="0" y="127080"/>
            <a:chExt cx="9143640" cy="1611000"/>
          </a:xfrm>
        </p:grpSpPr>
        <p:sp>
          <p:nvSpPr>
            <p:cNvPr id="21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2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3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4" name="Text Box 40"/>
            <p:cNvSpPr/>
            <p:nvPr/>
          </p:nvSpPr>
          <p:spPr>
            <a:xfrm>
              <a:off x="519120" y="127080"/>
              <a:ext cx="831960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Центральное управление Федеральной службы по экологическому, 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технологическому и атомному надзору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pic>
          <p:nvPicPr>
            <p:cNvPr id="25" name="Picture 41" descr="fsetan_emblema2007"/>
            <p:cNvPicPr/>
            <p:nvPr/>
          </p:nvPicPr>
          <p:blipFill>
            <a:blip r:embed="rId6"/>
            <a:stretch/>
          </p:blipFill>
          <p:spPr>
            <a:xfrm>
              <a:off x="324000" y="549360"/>
              <a:ext cx="1056960" cy="1188720"/>
            </a:xfrm>
            <a:prstGeom prst="rect">
              <a:avLst/>
            </a:prstGeom>
            <a:ln w="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999369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sldNum" idx="4294967295"/>
          </p:nvPr>
        </p:nvSpPr>
        <p:spPr>
          <a:xfrm>
            <a:off x="7010280" y="6381720"/>
            <a:ext cx="195372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600" b="0" strike="noStrike" spc="-1">
                <a:solidFill>
                  <a:srgbClr val="000000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5D22711-4C15-41D6-9E00-CE6B5471CA30}" type="slidenum">
              <a:rPr lang="ru-RU" sz="1400" b="0" strike="noStrike" spc="-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fld>
            <a:endParaRPr lang="ru-RU" sz="14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89" name="Таблица 5"/>
          <p:cNvGraphicFramePr/>
          <p:nvPr>
            <p:extLst>
              <p:ext uri="{D42A27DB-BD31-4B8C-83A1-F6EECF244321}">
                <p14:modId xmlns:p14="http://schemas.microsoft.com/office/powerpoint/2010/main" val="2548656783"/>
              </p:ext>
            </p:extLst>
          </p:nvPr>
        </p:nvGraphicFramePr>
        <p:xfrm>
          <a:off x="233280" y="1698682"/>
          <a:ext cx="8730720" cy="396240"/>
        </p:xfrm>
        <a:graphic>
          <a:graphicData uri="http://schemas.openxmlformats.org/drawingml/2006/table">
            <a:tbl>
              <a:tblPr/>
              <a:tblGrid>
                <a:gridCol w="87307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strike="noStrike" spc="-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в приемках и пусках</a:t>
                      </a:r>
                      <a:r>
                        <a:rPr lang="ru-RU" sz="2000" b="1" strike="noStrike" spc="-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оборудования и технических устройств</a:t>
                      </a:r>
                      <a:endParaRPr lang="ru-RU" sz="2000" b="0" strike="noStrike" spc="-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874945504"/>
              </p:ext>
            </p:extLst>
          </p:nvPr>
        </p:nvGraphicFramePr>
        <p:xfrm>
          <a:off x="923807" y="2167002"/>
          <a:ext cx="7769256" cy="44526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0" name="Group 36"/>
          <p:cNvGrpSpPr/>
          <p:nvPr/>
        </p:nvGrpSpPr>
        <p:grpSpPr>
          <a:xfrm>
            <a:off x="360" y="0"/>
            <a:ext cx="9143640" cy="1611000"/>
            <a:chOff x="0" y="127080"/>
            <a:chExt cx="9143640" cy="1611000"/>
          </a:xfrm>
        </p:grpSpPr>
        <p:sp>
          <p:nvSpPr>
            <p:cNvPr id="11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2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3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" name="Text Box 40"/>
            <p:cNvSpPr/>
            <p:nvPr/>
          </p:nvSpPr>
          <p:spPr>
            <a:xfrm>
              <a:off x="519120" y="127080"/>
              <a:ext cx="831960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Центральное управление Федеральной службы по экологическому, 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технологическому и атомному надзору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pic>
          <p:nvPicPr>
            <p:cNvPr id="16" name="Picture 41" descr="fsetan_emblema2007"/>
            <p:cNvPicPr/>
            <p:nvPr/>
          </p:nvPicPr>
          <p:blipFill>
            <a:blip r:embed="rId4"/>
            <a:stretch/>
          </p:blipFill>
          <p:spPr>
            <a:xfrm>
              <a:off x="324000" y="549360"/>
              <a:ext cx="1056960" cy="1188720"/>
            </a:xfrm>
            <a:prstGeom prst="rect">
              <a:avLst/>
            </a:prstGeom>
            <a:ln w="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64917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sldNum" idx="4294967295"/>
          </p:nvPr>
        </p:nvSpPr>
        <p:spPr>
          <a:xfrm>
            <a:off x="7010280" y="6381720"/>
            <a:ext cx="195372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600" b="0" strike="noStrike" spc="-1">
                <a:solidFill>
                  <a:srgbClr val="000000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E13EAC7-3D7C-46AB-B84B-EBBC444CE541}" type="slidenum">
              <a:rPr lang="ru-RU" sz="1400" b="0" strike="noStrike" spc="-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indent="0" algn="r">
                <a:lnSpc>
                  <a:spcPct val="100000"/>
                </a:lnSpc>
                <a:buNone/>
              </a:pPr>
              <a:t>6</a:t>
            </a:fld>
            <a:endParaRPr lang="ru-RU" sz="16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05" name="Таблица 5"/>
          <p:cNvGraphicFramePr/>
          <p:nvPr>
            <p:extLst>
              <p:ext uri="{D42A27DB-BD31-4B8C-83A1-F6EECF244321}">
                <p14:modId xmlns:p14="http://schemas.microsoft.com/office/powerpoint/2010/main" val="4047191648"/>
              </p:ext>
            </p:extLst>
          </p:nvPr>
        </p:nvGraphicFramePr>
        <p:xfrm>
          <a:off x="233280" y="1716521"/>
          <a:ext cx="8730720" cy="822960"/>
        </p:xfrm>
        <a:graphic>
          <a:graphicData uri="http://schemas.openxmlformats.org/drawingml/2006/table">
            <a:tbl>
              <a:tblPr/>
              <a:tblGrid>
                <a:gridCol w="87307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1" strike="noStrike" spc="-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Общая результативность надзора и нагрузка на инспектора</a:t>
                      </a: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2400" b="1" strike="noStrike" spc="-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Отдела общего промышленного надзора</a:t>
                      </a:r>
                      <a:endParaRPr lang="ru-RU" sz="2400" b="1" strike="noStrike" spc="-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662790212"/>
              </p:ext>
            </p:extLst>
          </p:nvPr>
        </p:nvGraphicFramePr>
        <p:xfrm>
          <a:off x="2642993" y="2116898"/>
          <a:ext cx="4022644" cy="4465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0" name="Group 36"/>
          <p:cNvGrpSpPr/>
          <p:nvPr/>
        </p:nvGrpSpPr>
        <p:grpSpPr>
          <a:xfrm>
            <a:off x="360" y="0"/>
            <a:ext cx="9143640" cy="1611000"/>
            <a:chOff x="0" y="127080"/>
            <a:chExt cx="9143640" cy="1611000"/>
          </a:xfrm>
        </p:grpSpPr>
        <p:sp>
          <p:nvSpPr>
            <p:cNvPr id="12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3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5" name="Text Box 40"/>
            <p:cNvSpPr/>
            <p:nvPr/>
          </p:nvSpPr>
          <p:spPr>
            <a:xfrm>
              <a:off x="519120" y="127080"/>
              <a:ext cx="831960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Центральное управление Федеральной службы по экологическому, 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технологическому и атомному надзору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pic>
          <p:nvPicPr>
            <p:cNvPr id="16" name="Picture 41" descr="fsetan_emblema2007"/>
            <p:cNvPicPr/>
            <p:nvPr/>
          </p:nvPicPr>
          <p:blipFill>
            <a:blip r:embed="rId4"/>
            <a:stretch/>
          </p:blipFill>
          <p:spPr>
            <a:xfrm>
              <a:off x="324000" y="549360"/>
              <a:ext cx="1056960" cy="1188720"/>
            </a:xfrm>
            <a:prstGeom prst="rect">
              <a:avLst/>
            </a:prstGeom>
            <a:ln w="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37856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laceHolder 1"/>
          <p:cNvSpPr>
            <a:spLocks noGrp="1"/>
          </p:cNvSpPr>
          <p:nvPr>
            <p:ph type="sldNum" idx="4294967295"/>
          </p:nvPr>
        </p:nvSpPr>
        <p:spPr>
          <a:xfrm>
            <a:off x="7010280" y="6381720"/>
            <a:ext cx="195372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600" b="0" strike="noStrike" spc="-1">
                <a:solidFill>
                  <a:srgbClr val="000000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6345500-5FFB-4685-8763-AA8D6F9A8691}" type="slidenum">
              <a:rPr lang="ru-RU" sz="1400" b="0" strike="noStrike" spc="-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indent="0" algn="r">
                <a:lnSpc>
                  <a:spcPct val="100000"/>
                </a:lnSpc>
                <a:buNone/>
              </a:pPr>
              <a:t>7</a:t>
            </a:fld>
            <a:endParaRPr lang="ru-RU" sz="14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19" name="Таблица 5"/>
          <p:cNvGraphicFramePr/>
          <p:nvPr>
            <p:extLst>
              <p:ext uri="{D42A27DB-BD31-4B8C-83A1-F6EECF244321}">
                <p14:modId xmlns:p14="http://schemas.microsoft.com/office/powerpoint/2010/main" val="2025253073"/>
              </p:ext>
            </p:extLst>
          </p:nvPr>
        </p:nvGraphicFramePr>
        <p:xfrm>
          <a:off x="887114" y="1593616"/>
          <a:ext cx="7344720" cy="710374"/>
        </p:xfrm>
        <a:graphic>
          <a:graphicData uri="http://schemas.openxmlformats.org/drawingml/2006/table">
            <a:tbl>
              <a:tblPr/>
              <a:tblGrid>
                <a:gridCol w="73447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7103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strike="noStrike" spc="-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Составление протоколов по итогам проведения </a:t>
                      </a:r>
                      <a:r>
                        <a:rPr lang="ru-RU" sz="2000" b="1" strike="noStrike" spc="-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плановых проверок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297798948"/>
              </p:ext>
            </p:extLst>
          </p:nvPr>
        </p:nvGraphicFramePr>
        <p:xfrm>
          <a:off x="700994" y="2463917"/>
          <a:ext cx="7967791" cy="4393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8" name="Group 36"/>
          <p:cNvGrpSpPr/>
          <p:nvPr/>
        </p:nvGrpSpPr>
        <p:grpSpPr>
          <a:xfrm>
            <a:off x="360" y="0"/>
            <a:ext cx="9143640" cy="1611000"/>
            <a:chOff x="0" y="127080"/>
            <a:chExt cx="9143640" cy="1611000"/>
          </a:xfrm>
        </p:grpSpPr>
        <p:sp>
          <p:nvSpPr>
            <p:cNvPr id="9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0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1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2" name="Text Box 40"/>
            <p:cNvSpPr/>
            <p:nvPr/>
          </p:nvSpPr>
          <p:spPr>
            <a:xfrm>
              <a:off x="519120" y="127080"/>
              <a:ext cx="831960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Центральное управление Федеральной службы по экологическому, 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технологическому и атомному надзору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pic>
          <p:nvPicPr>
            <p:cNvPr id="13" name="Picture 41" descr="fsetan_emblema2007"/>
            <p:cNvPicPr/>
            <p:nvPr/>
          </p:nvPicPr>
          <p:blipFill>
            <a:blip r:embed="rId4"/>
            <a:stretch/>
          </p:blipFill>
          <p:spPr>
            <a:xfrm>
              <a:off x="324000" y="549360"/>
              <a:ext cx="1056960" cy="1188720"/>
            </a:xfrm>
            <a:prstGeom prst="rect">
              <a:avLst/>
            </a:prstGeom>
            <a:ln w="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13708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sldNum" idx="4294967295"/>
          </p:nvPr>
        </p:nvSpPr>
        <p:spPr>
          <a:xfrm>
            <a:off x="7010280" y="6381720"/>
            <a:ext cx="195372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600" b="0" strike="noStrike" spc="-1">
                <a:solidFill>
                  <a:srgbClr val="000000"/>
                </a:solidFill>
                <a:latin typeface="Arial"/>
              </a:defRPr>
            </a:lvl1pPr>
          </a:lstStyle>
          <a:p>
            <a:fld id="{0F7C6C5D-FED7-4DE9-B3D1-1B701031DF6E}" type="slidenum">
              <a:rPr sz="140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8</a:t>
            </a:fld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6" name="Таблица 27"/>
          <p:cNvGraphicFramePr/>
          <p:nvPr>
            <p:extLst>
              <p:ext uri="{D42A27DB-BD31-4B8C-83A1-F6EECF244321}">
                <p14:modId xmlns:p14="http://schemas.microsoft.com/office/powerpoint/2010/main" val="1583856799"/>
              </p:ext>
            </p:extLst>
          </p:nvPr>
        </p:nvGraphicFramePr>
        <p:xfrm>
          <a:off x="217358" y="1403449"/>
          <a:ext cx="8640720" cy="883920"/>
        </p:xfrm>
        <a:graphic>
          <a:graphicData uri="http://schemas.openxmlformats.org/drawingml/2006/table">
            <a:tbl>
              <a:tblPr/>
              <a:tblGrid>
                <a:gridCol w="86407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1" strike="noStrike" spc="-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Проведение </a:t>
                      </a:r>
                      <a:r>
                        <a:rPr lang="ru-RU" sz="2800" b="1" strike="noStrike" spc="-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плановых</a:t>
                      </a:r>
                      <a:r>
                        <a:rPr lang="ru-RU" sz="2400" b="1" strike="noStrike" spc="-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проверок </a:t>
                      </a:r>
                      <a:r>
                        <a:rPr lang="ru-RU" sz="2400" b="1" strike="noStrike" spc="-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6 месяцев 2026 г</a:t>
                      </a:r>
                      <a:r>
                        <a:rPr lang="ru-RU" sz="2400" b="1" strike="noStrike" spc="-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ru-RU" sz="2400" b="0" strike="noStrike" spc="-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1" strike="noStrike" spc="-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(энергетический надзор)</a:t>
                      </a:r>
                      <a:endParaRPr lang="ru-RU" sz="2400" b="0" strike="noStrike" spc="-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827593553"/>
              </p:ext>
            </p:extLst>
          </p:nvPr>
        </p:nvGraphicFramePr>
        <p:xfrm>
          <a:off x="273132" y="2900589"/>
          <a:ext cx="2265531" cy="37190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1952563858"/>
              </p:ext>
            </p:extLst>
          </p:nvPr>
        </p:nvGraphicFramePr>
        <p:xfrm>
          <a:off x="3003624" y="2900589"/>
          <a:ext cx="2265531" cy="37190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3977699856"/>
              </p:ext>
            </p:extLst>
          </p:nvPr>
        </p:nvGraphicFramePr>
        <p:xfrm>
          <a:off x="5449489" y="2900588"/>
          <a:ext cx="3276500" cy="37190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94020" y="2292561"/>
            <a:ext cx="25426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Плановые проверки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03624" y="2287369"/>
            <a:ext cx="32308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надзора</a:t>
            </a:r>
            <a:endParaRPr lang="ru-RU" sz="20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01365" y="2287369"/>
            <a:ext cx="27442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Выявлено нарушений</a:t>
            </a:r>
            <a:endParaRPr lang="ru-RU" sz="20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Group 36"/>
          <p:cNvGrpSpPr/>
          <p:nvPr/>
        </p:nvGrpSpPr>
        <p:grpSpPr>
          <a:xfrm>
            <a:off x="360" y="0"/>
            <a:ext cx="9143640" cy="1611000"/>
            <a:chOff x="0" y="127080"/>
            <a:chExt cx="9143640" cy="1611000"/>
          </a:xfrm>
        </p:grpSpPr>
        <p:sp>
          <p:nvSpPr>
            <p:cNvPr id="14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7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8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9" name="Text Box 40"/>
            <p:cNvSpPr/>
            <p:nvPr/>
          </p:nvSpPr>
          <p:spPr>
            <a:xfrm>
              <a:off x="519120" y="127080"/>
              <a:ext cx="831960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Центральное управление Федеральной службы по экологическому, 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технологическому и атомному надзору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pic>
          <p:nvPicPr>
            <p:cNvPr id="20" name="Picture 41" descr="fsetan_emblema2007"/>
            <p:cNvPicPr/>
            <p:nvPr/>
          </p:nvPicPr>
          <p:blipFill>
            <a:blip r:embed="rId6"/>
            <a:stretch/>
          </p:blipFill>
          <p:spPr>
            <a:xfrm>
              <a:off x="324000" y="549360"/>
              <a:ext cx="1056960" cy="1188720"/>
            </a:xfrm>
            <a:prstGeom prst="rect">
              <a:avLst/>
            </a:prstGeom>
            <a:ln w="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40947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sldNum" idx="4294967295"/>
          </p:nvPr>
        </p:nvSpPr>
        <p:spPr>
          <a:xfrm>
            <a:off x="7010280" y="6381720"/>
            <a:ext cx="195372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600" b="0" strike="noStrike" spc="-1">
                <a:solidFill>
                  <a:srgbClr val="000000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5D22711-4C15-41D6-9E00-CE6B5471CA30}" type="slidenum">
              <a:rPr lang="ru-RU" sz="1400" b="0" strike="noStrike" spc="-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indent="0" algn="r">
                <a:lnSpc>
                  <a:spcPct val="100000"/>
                </a:lnSpc>
                <a:buNone/>
              </a:pPr>
              <a:t>9</a:t>
            </a:fld>
            <a:endParaRPr lang="ru-RU" sz="16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89" name="Таблица 5"/>
          <p:cNvGraphicFramePr/>
          <p:nvPr>
            <p:extLst>
              <p:ext uri="{D42A27DB-BD31-4B8C-83A1-F6EECF244321}">
                <p14:modId xmlns:p14="http://schemas.microsoft.com/office/powerpoint/2010/main" val="979371961"/>
              </p:ext>
            </p:extLst>
          </p:nvPr>
        </p:nvGraphicFramePr>
        <p:xfrm>
          <a:off x="233280" y="1456629"/>
          <a:ext cx="8730720" cy="670560"/>
        </p:xfrm>
        <a:graphic>
          <a:graphicData uri="http://schemas.openxmlformats.org/drawingml/2006/table">
            <a:tbl>
              <a:tblPr/>
              <a:tblGrid>
                <a:gridCol w="87307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Проведение </a:t>
                      </a:r>
                      <a:r>
                        <a:rPr lang="ru-RU" sz="2000" b="1" strike="noStrike" spc="-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внеплановых</a:t>
                      </a:r>
                      <a:r>
                        <a:rPr lang="ru-RU" sz="1800" b="1" strike="noStrike" spc="-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проверок </a:t>
                      </a:r>
                      <a:endParaRPr lang="ru-RU" sz="1800" b="0" strike="noStrike" spc="-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(энергетический надзор)</a:t>
                      </a:r>
                      <a:endParaRPr lang="ru-RU" sz="1800" b="0" strike="noStrike" spc="-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436309423"/>
              </p:ext>
            </p:extLst>
          </p:nvPr>
        </p:nvGraphicFramePr>
        <p:xfrm>
          <a:off x="2567836" y="2217107"/>
          <a:ext cx="6396163" cy="44824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1815892799"/>
              </p:ext>
            </p:extLst>
          </p:nvPr>
        </p:nvGraphicFramePr>
        <p:xfrm>
          <a:off x="156753" y="1828800"/>
          <a:ext cx="2725783" cy="45529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010280" y="5796944"/>
            <a:ext cx="189846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обращению заявителя - </a:t>
            </a:r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689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36"/>
          <p:cNvGrpSpPr/>
          <p:nvPr/>
        </p:nvGrpSpPr>
        <p:grpSpPr>
          <a:xfrm>
            <a:off x="360" y="0"/>
            <a:ext cx="9143640" cy="1611000"/>
            <a:chOff x="0" y="127080"/>
            <a:chExt cx="9143640" cy="1611000"/>
          </a:xfrm>
        </p:grpSpPr>
        <p:sp>
          <p:nvSpPr>
            <p:cNvPr id="11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2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3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" name="Text Box 40"/>
            <p:cNvSpPr/>
            <p:nvPr/>
          </p:nvSpPr>
          <p:spPr>
            <a:xfrm>
              <a:off x="519120" y="127080"/>
              <a:ext cx="831960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Центральное управление Федеральной службы по экологическому, 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технологическому и атомному надзору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pic>
          <p:nvPicPr>
            <p:cNvPr id="16" name="Picture 41" descr="fsetan_emblema2007"/>
            <p:cNvPicPr/>
            <p:nvPr/>
          </p:nvPicPr>
          <p:blipFill>
            <a:blip r:embed="rId5"/>
            <a:stretch/>
          </p:blipFill>
          <p:spPr>
            <a:xfrm>
              <a:off x="324000" y="549360"/>
              <a:ext cx="1056960" cy="1188720"/>
            </a:xfrm>
            <a:prstGeom prst="rect">
              <a:avLst/>
            </a:prstGeom>
            <a:ln w="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97394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72192</TotalTime>
  <Words>1030</Words>
  <Application>Microsoft Office PowerPoint</Application>
  <PresentationFormat>Экран (4:3)</PresentationFormat>
  <Paragraphs>289</Paragraphs>
  <Slides>26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26</vt:i4>
      </vt:variant>
    </vt:vector>
  </HeadingPairs>
  <TitlesOfParts>
    <vt:vector size="37" baseType="lpstr">
      <vt:lpstr>Arial</vt:lpstr>
      <vt:lpstr>Calibri</vt:lpstr>
      <vt:lpstr>DejaVu Sans</vt:lpstr>
      <vt:lpstr>Open Sans</vt:lpstr>
      <vt:lpstr>StarSymbol</vt:lpstr>
      <vt:lpstr>Symbol</vt:lpstr>
      <vt:lpstr>Tempora LGC Uni</vt:lpstr>
      <vt:lpstr>Times New Roman</vt:lpstr>
      <vt:lpstr>Wingdings</vt:lpstr>
      <vt:lpstr>Оформление по умолчанию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ГГТН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 отсутствует</dc:title>
  <dc:creator>Копылов</dc:creator>
  <cp:lastModifiedBy>Смирнова Марина Владимировна</cp:lastModifiedBy>
  <cp:revision>3443</cp:revision>
  <cp:lastPrinted>2026-08-12T10:42:58Z</cp:lastPrinted>
  <dcterms:created xsi:type="dcterms:W3CDTF">2000-02-02T11:29:10Z</dcterms:created>
  <dcterms:modified xsi:type="dcterms:W3CDTF">2026-08-26T10:15:56Z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37</vt:i4>
  </property>
  <property fmtid="{D5CDD505-2E9C-101B-9397-08002B2CF9AE}" pid="3" name="PresentationFormat">
    <vt:lpwstr>Экран (4:3)</vt:lpwstr>
  </property>
  <property fmtid="{D5CDD505-2E9C-101B-9397-08002B2CF9AE}" pid="4" name="Slides">
    <vt:i4>47</vt:i4>
  </property>
</Properties>
</file>